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4" r:id="rId4"/>
    <p:sldId id="263" r:id="rId5"/>
    <p:sldId id="285" r:id="rId6"/>
    <p:sldId id="286" r:id="rId7"/>
    <p:sldId id="290" r:id="rId8"/>
    <p:sldId id="291" r:id="rId9"/>
    <p:sldId id="287" r:id="rId10"/>
    <p:sldId id="289" r:id="rId11"/>
    <p:sldId id="270" r:id="rId12"/>
    <p:sldId id="271" r:id="rId13"/>
    <p:sldId id="294" r:id="rId14"/>
    <p:sldId id="293" r:id="rId15"/>
    <p:sldId id="274" r:id="rId16"/>
    <p:sldId id="280" r:id="rId17"/>
    <p:sldId id="281" r:id="rId18"/>
    <p:sldId id="275" r:id="rId19"/>
    <p:sldId id="279" r:id="rId20"/>
    <p:sldId id="267" r:id="rId21"/>
    <p:sldId id="260" r:id="rId22"/>
    <p:sldId id="261" r:id="rId23"/>
    <p:sldId id="278" r:id="rId24"/>
    <p:sldId id="276" r:id="rId25"/>
    <p:sldId id="283" r:id="rId26"/>
    <p:sldId id="282" r:id="rId27"/>
    <p:sldId id="277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1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685" autoAdjust="0"/>
  </p:normalViewPr>
  <p:slideViewPr>
    <p:cSldViewPr snapToGrid="0" snapToObjects="1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46DA3-5743-B04E-8718-87A35EA9DD13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D8ACE-B22A-4647-9006-E9052CCF2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One-shot learning </a:t>
            </a:r>
            <a:r>
              <a:rPr lang="ko-KR" altLang="en-US" b="1" dirty="0"/>
              <a:t>관련 </a:t>
            </a:r>
            <a:r>
              <a:rPr lang="ko-KR" altLang="en-US" b="1" dirty="0" err="1"/>
              <a:t>마킹</a:t>
            </a:r>
            <a:r>
              <a:rPr lang="ko-KR" altLang="en-US" b="1" dirty="0"/>
              <a:t> 필요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6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9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0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753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631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348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6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345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8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스크린 샷 필요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12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스크린 샷 필요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8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Trial </a:t>
            </a:r>
            <a:r>
              <a:rPr lang="ko-KR" altLang="en-US" b="1" dirty="0"/>
              <a:t>안에 </a:t>
            </a:r>
            <a:r>
              <a:rPr lang="en-US" altLang="ko-KR" b="1" dirty="0"/>
              <a:t>stage? </a:t>
            </a:r>
            <a:r>
              <a:rPr lang="ko-KR" altLang="en-US" b="1" dirty="0"/>
              <a:t>원 달라짐</a:t>
            </a:r>
            <a:endParaRPr lang="en-US" altLang="ko-KR" b="1" dirty="0"/>
          </a:p>
          <a:p>
            <a:r>
              <a:rPr lang="en-US" altLang="ko-KR" b="1" dirty="0"/>
              <a:t>Trial = </a:t>
            </a:r>
            <a:r>
              <a:rPr lang="ko-KR" altLang="en-US" b="1" dirty="0"/>
              <a:t>목숨 </a:t>
            </a:r>
            <a:r>
              <a:rPr lang="en-US" altLang="ko-KR" b="1" dirty="0"/>
              <a:t>3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r>
              <a:rPr lang="en-US" altLang="ko-KR" b="1" dirty="0"/>
              <a:t>Episode =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-KR" altLang="en-US" b="1" dirty="0"/>
              <a:t> 개 </a:t>
            </a:r>
            <a:r>
              <a:rPr lang="en-US" altLang="ko-KR" b="1" dirty="0"/>
              <a:t>trial = block = session</a:t>
            </a:r>
          </a:p>
          <a:p>
            <a:endParaRPr lang="en-US" altLang="ko-KR" b="1" dirty="0"/>
          </a:p>
          <a:p>
            <a:r>
              <a:rPr lang="en-US" altLang="ko-KR" b="1" dirty="0"/>
              <a:t>-------------------------------------------------------------------------------------------------------------------------------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앞으로 예정된 점수 취득 방식들을 보여주는 이유</a:t>
            </a:r>
            <a:r>
              <a:rPr lang="en-US" altLang="ko-KR" b="1" dirty="0"/>
              <a:t>??? -&gt;</a:t>
            </a:r>
            <a:r>
              <a:rPr lang="ko-KR" altLang="en-US" b="1" dirty="0"/>
              <a:t> 필요 없을 듯 </a:t>
            </a:r>
            <a:r>
              <a:rPr lang="en-US" altLang="ko-KR" b="1" dirty="0"/>
              <a:t>–</a:t>
            </a:r>
            <a:r>
              <a:rPr lang="ko-KR" altLang="en-US" b="1" dirty="0"/>
              <a:t> 빼자 </a:t>
            </a:r>
            <a:r>
              <a:rPr lang="ko-KR" altLang="en-US" b="1" dirty="0" err="1"/>
              <a:t>ㅇㅇ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b="1" dirty="0" err="1"/>
              <a:t>토탈리워드</a:t>
            </a:r>
            <a:r>
              <a:rPr lang="ko-KR" altLang="en-US" b="1" dirty="0"/>
              <a:t> 띄우기 </a:t>
            </a:r>
            <a:r>
              <a:rPr lang="en-US" altLang="ko-KR" b="1" dirty="0"/>
              <a:t>=&gt;</a:t>
            </a:r>
            <a:r>
              <a:rPr lang="ko-KR" altLang="en-US" b="1" dirty="0"/>
              <a:t> 필요 없음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b="1" dirty="0"/>
              <a:t>왼쪽상단에 </a:t>
            </a:r>
            <a:r>
              <a:rPr lang="en-US" altLang="ko-KR" b="1" dirty="0"/>
              <a:t>life1 reward, life2 reward, </a:t>
            </a:r>
            <a:r>
              <a:rPr lang="ko-KR" altLang="en-US" b="1" dirty="0"/>
              <a:t>우측상단에 </a:t>
            </a:r>
            <a:r>
              <a:rPr lang="en-US" altLang="ko-KR" b="1" dirty="0"/>
              <a:t>representation.. </a:t>
            </a:r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b="1" dirty="0"/>
              <a:t>한 판</a:t>
            </a:r>
            <a:r>
              <a:rPr lang="en-US" altLang="ko-KR" b="1" dirty="0"/>
              <a:t>(trial)</a:t>
            </a:r>
            <a:r>
              <a:rPr lang="ko-KR" altLang="en-US" b="1" dirty="0"/>
              <a:t>에 하나의 패턴만을 적용하는 건 어떨까</a:t>
            </a:r>
            <a:r>
              <a:rPr lang="en-US" altLang="ko-KR" b="1" dirty="0"/>
              <a:t>? </a:t>
            </a:r>
            <a:r>
              <a:rPr lang="ko-KR" altLang="en-US" b="1" dirty="0"/>
              <a:t>한 </a:t>
            </a:r>
            <a:r>
              <a:rPr lang="en-US" altLang="ko-KR" b="1" dirty="0"/>
              <a:t>trial</a:t>
            </a:r>
            <a:r>
              <a:rPr lang="ko-KR" altLang="en-US" b="1" dirty="0"/>
              <a:t>에 라이프 </a:t>
            </a:r>
            <a:r>
              <a:rPr lang="en-US" altLang="ko-KR" b="1" dirty="0"/>
              <a:t>2</a:t>
            </a:r>
            <a:r>
              <a:rPr lang="ko-KR" altLang="en-US" b="1" dirty="0"/>
              <a:t>개로 수정</a:t>
            </a:r>
            <a:r>
              <a:rPr lang="en-US" altLang="ko-KR" b="1" dirty="0"/>
              <a:t>. </a:t>
            </a:r>
            <a:r>
              <a:rPr lang="ko-KR" altLang="en-US" b="1" dirty="0"/>
              <a:t>첫 라이프는 패턴의 </a:t>
            </a:r>
            <a:r>
              <a:rPr lang="en-US" altLang="ko-KR" b="1" dirty="0"/>
              <a:t>first half </a:t>
            </a:r>
            <a:r>
              <a:rPr lang="ko-KR" altLang="en-US" b="1" dirty="0"/>
              <a:t>에 해당</a:t>
            </a:r>
            <a:r>
              <a:rPr lang="en-US" altLang="ko-KR" b="1" dirty="0"/>
              <a:t>, </a:t>
            </a:r>
            <a:r>
              <a:rPr lang="ko-KR" altLang="en-US" b="1" dirty="0"/>
              <a:t>두번째 라이프는 </a:t>
            </a:r>
            <a:r>
              <a:rPr lang="en-US" altLang="ko-KR" b="1" dirty="0"/>
              <a:t>second half </a:t>
            </a:r>
            <a:r>
              <a:rPr lang="ko-KR" altLang="en-US" b="1" dirty="0"/>
              <a:t>에 해당</a:t>
            </a:r>
            <a:r>
              <a:rPr lang="en-US" altLang="ko-KR" b="1" dirty="0"/>
              <a:t>.</a:t>
            </a:r>
          </a:p>
          <a:p>
            <a:pPr marL="0" indent="0">
              <a:buFontTx/>
              <a:buNone/>
            </a:pPr>
            <a:r>
              <a:rPr lang="en-US" altLang="ko-KR" b="1" dirty="0"/>
              <a:t>	-</a:t>
            </a:r>
            <a:r>
              <a:rPr lang="ko-KR" altLang="en-US" b="1" dirty="0"/>
              <a:t> 단일 색상일 경우</a:t>
            </a:r>
            <a:r>
              <a:rPr lang="en-US" altLang="ko-KR" b="1" dirty="0"/>
              <a:t>, </a:t>
            </a:r>
            <a:r>
              <a:rPr lang="ko-KR" altLang="en-US" b="1" dirty="0"/>
              <a:t>첫 라이프</a:t>
            </a:r>
            <a:r>
              <a:rPr lang="en-US" altLang="ko-KR" b="1" dirty="0"/>
              <a:t>, </a:t>
            </a:r>
            <a:r>
              <a:rPr lang="ko-KR" altLang="en-US" b="1" dirty="0"/>
              <a:t>두번째 라이프 모두 같은 점수 취득 방식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이 경우 각 피험자가</a:t>
            </a:r>
            <a:r>
              <a:rPr lang="en-US" altLang="ko-KR" b="1" dirty="0"/>
              <a:t>, </a:t>
            </a:r>
            <a:r>
              <a:rPr lang="ko-KR" altLang="en-US" b="1" dirty="0"/>
              <a:t>각 </a:t>
            </a:r>
            <a:r>
              <a:rPr lang="en-US" altLang="ko-KR" b="1" dirty="0"/>
              <a:t>trial </a:t>
            </a:r>
            <a:r>
              <a:rPr lang="ko-KR" altLang="en-US" b="1" dirty="0"/>
              <a:t>마다 취하는 행동의 유불리성 확실하게 볼 수 있음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</a:pPr>
            <a:r>
              <a:rPr lang="en-US" altLang="ko-KR" b="1" dirty="0"/>
              <a:t>    – </a:t>
            </a:r>
            <a:r>
              <a:rPr lang="ko-KR" altLang="en-US" b="1" dirty="0"/>
              <a:t>다시 말해</a:t>
            </a:r>
            <a:r>
              <a:rPr lang="en-US" altLang="ko-KR" b="1" dirty="0"/>
              <a:t>, </a:t>
            </a:r>
            <a:r>
              <a:rPr lang="ko-KR" altLang="en-US" b="1" dirty="0"/>
              <a:t>피험자가 각 </a:t>
            </a:r>
            <a:r>
              <a:rPr lang="en-US" altLang="ko-KR" b="1" dirty="0"/>
              <a:t>trial </a:t>
            </a:r>
            <a:r>
              <a:rPr lang="ko-KR" altLang="en-US" b="1" dirty="0"/>
              <a:t>조건에 따른 </a:t>
            </a:r>
            <a:r>
              <a:rPr lang="en-US" altLang="ko-KR" b="1" dirty="0"/>
              <a:t>optimal strategy</a:t>
            </a:r>
            <a:r>
              <a:rPr lang="ko-KR" altLang="en-US" b="1" dirty="0"/>
              <a:t>를 취하는지 아닌지 확인 가능 </a:t>
            </a:r>
            <a:r>
              <a:rPr lang="en-US" altLang="ko-KR" b="1" dirty="0"/>
              <a:t>(i.e. </a:t>
            </a:r>
            <a:r>
              <a:rPr lang="ko-KR" altLang="en-US" b="1" dirty="0"/>
              <a:t>피험자의</a:t>
            </a:r>
            <a:r>
              <a:rPr lang="en-US" altLang="ko-KR" b="1" dirty="0"/>
              <a:t> task understanding</a:t>
            </a:r>
            <a:r>
              <a:rPr lang="ko-KR" altLang="en-US" b="1" dirty="0"/>
              <a:t> </a:t>
            </a:r>
            <a:r>
              <a:rPr lang="en-US" altLang="ko-KR" b="1" dirty="0"/>
              <a:t>magnitude</a:t>
            </a:r>
            <a:r>
              <a:rPr lang="ko-KR" altLang="en-US" b="1" dirty="0"/>
              <a:t> 파악가능</a:t>
            </a:r>
            <a:r>
              <a:rPr lang="en-US" altLang="ko-KR" b="1" dirty="0"/>
              <a:t>).</a:t>
            </a:r>
          </a:p>
          <a:p>
            <a:pPr marL="0" indent="0">
              <a:buFontTx/>
              <a:buNone/>
            </a:pPr>
            <a:r>
              <a:rPr lang="en-US" altLang="ko-KR" b="1" dirty="0"/>
              <a:t>    - </a:t>
            </a:r>
            <a:r>
              <a:rPr lang="ko-KR" altLang="en-US" b="1" dirty="0"/>
              <a:t>피험자가 </a:t>
            </a:r>
            <a:r>
              <a:rPr lang="en-US" altLang="ko-KR" b="1" dirty="0"/>
              <a:t>task complexity</a:t>
            </a:r>
            <a:r>
              <a:rPr lang="ko-KR" altLang="en-US" b="1" dirty="0"/>
              <a:t>에 따른 </a:t>
            </a:r>
            <a:r>
              <a:rPr lang="en-US" altLang="ko-KR" b="1" dirty="0"/>
              <a:t>model-based / model-free behavior </a:t>
            </a:r>
            <a:r>
              <a:rPr lang="ko-KR" altLang="en-US" b="1" dirty="0"/>
              <a:t>추적 편리</a:t>
            </a:r>
            <a:r>
              <a:rPr lang="en-US" altLang="ko-KR" b="1" dirty="0"/>
              <a:t>.</a:t>
            </a:r>
          </a:p>
          <a:p>
            <a:pPr marL="0" indent="0">
              <a:buFontTx/>
              <a:buNone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Trial </a:t>
            </a:r>
            <a:r>
              <a:rPr lang="ko-KR" altLang="en-US" b="1" dirty="0"/>
              <a:t>끝나는 조건</a:t>
            </a:r>
            <a:r>
              <a:rPr lang="en-US" altLang="ko-KR" b="1" dirty="0"/>
              <a:t>: reward limit / time limit.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;</a:t>
            </a:r>
            <a:r>
              <a:rPr lang="ko-KR" altLang="en-US" b="1" dirty="0"/>
              <a:t> </a:t>
            </a:r>
            <a:r>
              <a:rPr lang="en-US" altLang="ko-KR" b="1" dirty="0"/>
              <a:t>outlier</a:t>
            </a:r>
            <a:r>
              <a:rPr lang="ko-KR" altLang="en-US" b="1" dirty="0"/>
              <a:t>로 보내자</a:t>
            </a:r>
            <a:r>
              <a:rPr lang="en-US" altLang="ko-KR" b="1" dirty="0"/>
              <a:t>^^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Overall,</a:t>
            </a:r>
            <a:r>
              <a:rPr lang="ko-KR" altLang="en-US" b="1" dirty="0"/>
              <a:t> 나중에 행동 데이터 분석 할 때 아주 편할 듯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또한</a:t>
            </a:r>
            <a:r>
              <a:rPr lang="en-US" altLang="ko-KR" b="1" dirty="0"/>
              <a:t>, the end of a trial </a:t>
            </a:r>
            <a:r>
              <a:rPr lang="ko-KR" altLang="en-US" b="1" dirty="0"/>
              <a:t>마다 </a:t>
            </a:r>
            <a:r>
              <a:rPr lang="en-US" altLang="ko-KR" b="1" dirty="0"/>
              <a:t>score displaying </a:t>
            </a:r>
            <a:r>
              <a:rPr lang="ko-KR" altLang="en-US" b="1" dirty="0"/>
              <a:t>불필요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인터페이스에 </a:t>
            </a:r>
            <a:r>
              <a:rPr lang="en-US" altLang="ko-KR" b="1" dirty="0"/>
              <a:t>cumulative score (trial wise)</a:t>
            </a:r>
            <a:r>
              <a:rPr lang="ko-KR" altLang="en-US" b="1" dirty="0"/>
              <a:t>를 오른쪽 상단 부에 보여주는게 </a:t>
            </a:r>
            <a:r>
              <a:rPr lang="ko-KR" altLang="en-US" b="1" dirty="0" err="1"/>
              <a:t>좋아보임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="1" dirty="0"/>
              <a:t>R</a:t>
            </a:r>
            <a:r>
              <a:rPr lang="ko-KR" altLang="en-US" b="1" dirty="0"/>
              <a:t> </a:t>
            </a:r>
            <a:r>
              <a:rPr lang="en-US" altLang="ko-KR" b="1" dirty="0" err="1"/>
              <a:t>prev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R</a:t>
            </a:r>
            <a:r>
              <a:rPr lang="ko-KR" altLang="en-US" b="1" dirty="0"/>
              <a:t> </a:t>
            </a:r>
            <a:r>
              <a:rPr lang="en-US" altLang="ko-KR" b="1" dirty="0"/>
              <a:t>cur</a:t>
            </a:r>
            <a:r>
              <a:rPr lang="ko-KR" altLang="en-US" b="1" dirty="0"/>
              <a:t>에 해당되는 부분을 </a:t>
            </a:r>
            <a:r>
              <a:rPr lang="en-US" altLang="ko-KR" b="1" dirty="0"/>
              <a:t>first life reward / second life reward.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그리고 하나의 </a:t>
            </a:r>
            <a:r>
              <a:rPr lang="en-US" altLang="ko-KR" b="1" dirty="0"/>
              <a:t>session</a:t>
            </a:r>
            <a:r>
              <a:rPr lang="ko-KR" altLang="en-US" b="1" dirty="0"/>
              <a:t>이 끝나면 </a:t>
            </a:r>
            <a:r>
              <a:rPr lang="en-US" altLang="ko-KR" b="1" dirty="0"/>
              <a:t>total score </a:t>
            </a:r>
            <a:r>
              <a:rPr lang="ko-KR" altLang="en-US" b="1" dirty="0"/>
              <a:t>보여주기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MB vs MF </a:t>
            </a:r>
            <a:r>
              <a:rPr lang="ko-KR" altLang="en-US" b="1" dirty="0"/>
              <a:t>배치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;</a:t>
            </a:r>
            <a:r>
              <a:rPr lang="ko-KR" altLang="en-US" b="1" dirty="0"/>
              <a:t> </a:t>
            </a:r>
            <a:r>
              <a:rPr lang="en-US" altLang="ko-KR" b="1" dirty="0"/>
              <a:t>pretraining session</a:t>
            </a:r>
            <a:r>
              <a:rPr lang="ko-KR" altLang="en-US" b="1" dirty="0"/>
              <a:t>에 </a:t>
            </a:r>
            <a:r>
              <a:rPr lang="en-US" altLang="ko-KR" b="1" dirty="0"/>
              <a:t>MF</a:t>
            </a:r>
            <a:r>
              <a:rPr lang="ko-KR" altLang="en-US" b="1" dirty="0"/>
              <a:t> </a:t>
            </a:r>
            <a:r>
              <a:rPr lang="ko-KR" altLang="en-US" b="1" dirty="0" err="1"/>
              <a:t>블럭</a:t>
            </a:r>
            <a:r>
              <a:rPr lang="ko-KR" altLang="en-US" b="1" dirty="0"/>
              <a:t> 꼭 노출시키기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MF </a:t>
            </a:r>
            <a:r>
              <a:rPr lang="ko-KR" altLang="en-US" b="1" dirty="0"/>
              <a:t>먼저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MB </a:t>
            </a:r>
            <a:r>
              <a:rPr lang="ko-KR" altLang="en-US" b="1" dirty="0"/>
              <a:t>후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123123</a:t>
            </a:r>
            <a:r>
              <a:rPr lang="ko-KR" altLang="en-US" b="1" dirty="0"/>
              <a:t> </a:t>
            </a:r>
            <a:r>
              <a:rPr lang="ko-KR" altLang="en-US" b="1" dirty="0" err="1"/>
              <a:t>ㄱ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4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Trial </a:t>
            </a:r>
            <a:r>
              <a:rPr lang="ko-KR" altLang="en-US" b="1" dirty="0"/>
              <a:t>안에 </a:t>
            </a:r>
            <a:r>
              <a:rPr lang="en-US" altLang="ko-KR" b="1" dirty="0"/>
              <a:t>stage? </a:t>
            </a:r>
            <a:r>
              <a:rPr lang="ko-KR" altLang="en-US" b="1" dirty="0"/>
              <a:t>원 달라짐</a:t>
            </a:r>
            <a:endParaRPr lang="en-US" altLang="ko-KR" b="1" dirty="0"/>
          </a:p>
          <a:p>
            <a:r>
              <a:rPr lang="en-US" altLang="ko-KR" b="1" dirty="0"/>
              <a:t>Trial = </a:t>
            </a:r>
            <a:r>
              <a:rPr lang="ko-KR" altLang="en-US" b="1" dirty="0"/>
              <a:t>목숨 </a:t>
            </a:r>
            <a:r>
              <a:rPr lang="en-US" altLang="ko-KR" b="1" dirty="0"/>
              <a:t>3</a:t>
            </a:r>
            <a:r>
              <a:rPr lang="ko-KR" altLang="en-US" b="1" dirty="0"/>
              <a:t>개</a:t>
            </a:r>
            <a:endParaRPr lang="en-US" altLang="ko-KR" b="1" dirty="0"/>
          </a:p>
          <a:p>
            <a:r>
              <a:rPr lang="en-US" altLang="ko-KR" b="1" dirty="0"/>
              <a:t>Episode =</a:t>
            </a:r>
            <a:r>
              <a:rPr lang="ko-KR" altLang="en-US" b="1" dirty="0"/>
              <a:t> </a:t>
            </a:r>
            <a:r>
              <a:rPr lang="en-US" altLang="ko-KR" b="1" dirty="0"/>
              <a:t>n</a:t>
            </a:r>
            <a:r>
              <a:rPr lang="ko-KR" altLang="en-US" b="1" dirty="0"/>
              <a:t> 개 </a:t>
            </a:r>
            <a:r>
              <a:rPr lang="en-US" altLang="ko-KR" b="1" dirty="0"/>
              <a:t>trial = block = session</a:t>
            </a:r>
          </a:p>
          <a:p>
            <a:endParaRPr lang="en-US" altLang="ko-KR" b="1" dirty="0"/>
          </a:p>
          <a:p>
            <a:r>
              <a:rPr lang="en-US" altLang="ko-KR" b="1" dirty="0"/>
              <a:t>-------------------------------------------------------------------------------------------------------------------------------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앞으로 예정된 점수 취득 방식들을 보여주는 이유</a:t>
            </a:r>
            <a:r>
              <a:rPr lang="en-US" altLang="ko-KR" b="1" dirty="0"/>
              <a:t>??? -&gt;</a:t>
            </a:r>
            <a:r>
              <a:rPr lang="ko-KR" altLang="en-US" b="1" dirty="0"/>
              <a:t> 필요 없을 듯 </a:t>
            </a:r>
            <a:r>
              <a:rPr lang="en-US" altLang="ko-KR" b="1" dirty="0"/>
              <a:t>–</a:t>
            </a:r>
            <a:r>
              <a:rPr lang="ko-KR" altLang="en-US" b="1" dirty="0"/>
              <a:t> 빼자 </a:t>
            </a:r>
            <a:r>
              <a:rPr lang="ko-KR" altLang="en-US" b="1" dirty="0" err="1"/>
              <a:t>ㅇㅇ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b="1" dirty="0" err="1"/>
              <a:t>토탈리워드</a:t>
            </a:r>
            <a:r>
              <a:rPr lang="ko-KR" altLang="en-US" b="1" dirty="0"/>
              <a:t> 띄우기 </a:t>
            </a:r>
            <a:r>
              <a:rPr lang="en-US" altLang="ko-KR" b="1" dirty="0"/>
              <a:t>=&gt;</a:t>
            </a:r>
            <a:r>
              <a:rPr lang="ko-KR" altLang="en-US" b="1" dirty="0"/>
              <a:t> 필요 없음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b="1" dirty="0" err="1"/>
              <a:t>왼쪽상단에</a:t>
            </a:r>
            <a:r>
              <a:rPr lang="ko-KR" altLang="en-US" b="1" dirty="0"/>
              <a:t> </a:t>
            </a:r>
            <a:r>
              <a:rPr lang="en-US" altLang="ko-KR" b="1" dirty="0"/>
              <a:t>life1 reward, life2 reward, </a:t>
            </a:r>
            <a:r>
              <a:rPr lang="ko-KR" altLang="en-US" b="1" dirty="0"/>
              <a:t>우측상단에 </a:t>
            </a:r>
            <a:r>
              <a:rPr lang="en-US" altLang="ko-KR" b="1" dirty="0"/>
              <a:t>representation.. </a:t>
            </a:r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ko-KR" altLang="en-US" b="1" dirty="0"/>
              <a:t>한 판</a:t>
            </a:r>
            <a:r>
              <a:rPr lang="en-US" altLang="ko-KR" b="1" dirty="0"/>
              <a:t>(trial)</a:t>
            </a:r>
            <a:r>
              <a:rPr lang="ko-KR" altLang="en-US" b="1" dirty="0"/>
              <a:t>에 하나의 패턴만을 적용하는 건 어떨까</a:t>
            </a:r>
            <a:r>
              <a:rPr lang="en-US" altLang="ko-KR" b="1" dirty="0"/>
              <a:t>? </a:t>
            </a:r>
            <a:r>
              <a:rPr lang="ko-KR" altLang="en-US" b="1" dirty="0"/>
              <a:t>한 </a:t>
            </a:r>
            <a:r>
              <a:rPr lang="en-US" altLang="ko-KR" b="1" dirty="0"/>
              <a:t>trial</a:t>
            </a:r>
            <a:r>
              <a:rPr lang="ko-KR" altLang="en-US" b="1" dirty="0"/>
              <a:t>에 라이프 </a:t>
            </a:r>
            <a:r>
              <a:rPr lang="en-US" altLang="ko-KR" b="1" dirty="0"/>
              <a:t>2</a:t>
            </a:r>
            <a:r>
              <a:rPr lang="ko-KR" altLang="en-US" b="1" dirty="0"/>
              <a:t>개로 수정</a:t>
            </a:r>
            <a:r>
              <a:rPr lang="en-US" altLang="ko-KR" b="1" dirty="0"/>
              <a:t>. </a:t>
            </a:r>
            <a:r>
              <a:rPr lang="ko-KR" altLang="en-US" b="1" dirty="0"/>
              <a:t>첫 라이프는 패턴의 </a:t>
            </a:r>
            <a:r>
              <a:rPr lang="en-US" altLang="ko-KR" b="1" dirty="0"/>
              <a:t>first half </a:t>
            </a:r>
            <a:r>
              <a:rPr lang="ko-KR" altLang="en-US" b="1" dirty="0"/>
              <a:t>에 해당</a:t>
            </a:r>
            <a:r>
              <a:rPr lang="en-US" altLang="ko-KR" b="1" dirty="0"/>
              <a:t>, </a:t>
            </a:r>
            <a:r>
              <a:rPr lang="ko-KR" altLang="en-US" b="1" dirty="0"/>
              <a:t>두번째 라이프는 </a:t>
            </a:r>
            <a:r>
              <a:rPr lang="en-US" altLang="ko-KR" b="1" dirty="0"/>
              <a:t>second half </a:t>
            </a:r>
            <a:r>
              <a:rPr lang="ko-KR" altLang="en-US" b="1" dirty="0"/>
              <a:t>에 해당</a:t>
            </a:r>
            <a:r>
              <a:rPr lang="en-US" altLang="ko-KR" b="1" dirty="0"/>
              <a:t>.</a:t>
            </a:r>
          </a:p>
          <a:p>
            <a:pPr marL="0" indent="0">
              <a:buFontTx/>
              <a:buNone/>
            </a:pPr>
            <a:r>
              <a:rPr lang="en-US" altLang="ko-KR" b="1" dirty="0"/>
              <a:t>	-</a:t>
            </a:r>
            <a:r>
              <a:rPr lang="ko-KR" altLang="en-US" b="1" dirty="0"/>
              <a:t> 단일 색상일 경우</a:t>
            </a:r>
            <a:r>
              <a:rPr lang="en-US" altLang="ko-KR" b="1" dirty="0"/>
              <a:t>, </a:t>
            </a:r>
            <a:r>
              <a:rPr lang="ko-KR" altLang="en-US" b="1" dirty="0"/>
              <a:t>첫 라이프</a:t>
            </a:r>
            <a:r>
              <a:rPr lang="en-US" altLang="ko-KR" b="1" dirty="0"/>
              <a:t>, </a:t>
            </a:r>
            <a:r>
              <a:rPr lang="ko-KR" altLang="en-US" b="1" dirty="0"/>
              <a:t>두번째 라이프 모두 같은 점수 취득 방식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이 경우 각 피험자가</a:t>
            </a:r>
            <a:r>
              <a:rPr lang="en-US" altLang="ko-KR" b="1" dirty="0"/>
              <a:t>, </a:t>
            </a:r>
            <a:r>
              <a:rPr lang="ko-KR" altLang="en-US" b="1" dirty="0"/>
              <a:t>각 </a:t>
            </a:r>
            <a:r>
              <a:rPr lang="en-US" altLang="ko-KR" b="1" dirty="0"/>
              <a:t>trial </a:t>
            </a:r>
            <a:r>
              <a:rPr lang="ko-KR" altLang="en-US" b="1" dirty="0"/>
              <a:t>마다 취하는 행동의 유불리성 확실하게 볼 수 있음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</a:pPr>
            <a:r>
              <a:rPr lang="en-US" altLang="ko-KR" b="1" dirty="0"/>
              <a:t>    – </a:t>
            </a:r>
            <a:r>
              <a:rPr lang="ko-KR" altLang="en-US" b="1" dirty="0"/>
              <a:t>다시 말해</a:t>
            </a:r>
            <a:r>
              <a:rPr lang="en-US" altLang="ko-KR" b="1" dirty="0"/>
              <a:t>, </a:t>
            </a:r>
            <a:r>
              <a:rPr lang="ko-KR" altLang="en-US" b="1" dirty="0"/>
              <a:t>피험자가 각 </a:t>
            </a:r>
            <a:r>
              <a:rPr lang="en-US" altLang="ko-KR" b="1" dirty="0"/>
              <a:t>trial </a:t>
            </a:r>
            <a:r>
              <a:rPr lang="ko-KR" altLang="en-US" b="1" dirty="0"/>
              <a:t>조건에 따른 </a:t>
            </a:r>
            <a:r>
              <a:rPr lang="en-US" altLang="ko-KR" b="1" dirty="0"/>
              <a:t>optimal strategy</a:t>
            </a:r>
            <a:r>
              <a:rPr lang="ko-KR" altLang="en-US" b="1" dirty="0"/>
              <a:t>를 취하는지 아닌지 확인 가능 </a:t>
            </a:r>
            <a:r>
              <a:rPr lang="en-US" altLang="ko-KR" b="1" dirty="0"/>
              <a:t>(i.e. </a:t>
            </a:r>
            <a:r>
              <a:rPr lang="ko-KR" altLang="en-US" b="1" dirty="0"/>
              <a:t>피험자의</a:t>
            </a:r>
            <a:r>
              <a:rPr lang="en-US" altLang="ko-KR" b="1" dirty="0"/>
              <a:t> task understanding</a:t>
            </a:r>
            <a:r>
              <a:rPr lang="ko-KR" altLang="en-US" b="1" dirty="0"/>
              <a:t> </a:t>
            </a:r>
            <a:r>
              <a:rPr lang="en-US" altLang="ko-KR" b="1" dirty="0"/>
              <a:t>magnitude</a:t>
            </a:r>
            <a:r>
              <a:rPr lang="ko-KR" altLang="en-US" b="1" dirty="0"/>
              <a:t> 파악가능</a:t>
            </a:r>
            <a:r>
              <a:rPr lang="en-US" altLang="ko-KR" b="1" dirty="0"/>
              <a:t>).</a:t>
            </a:r>
          </a:p>
          <a:p>
            <a:pPr marL="0" indent="0">
              <a:buFontTx/>
              <a:buNone/>
            </a:pPr>
            <a:r>
              <a:rPr lang="en-US" altLang="ko-KR" b="1" dirty="0"/>
              <a:t>    - </a:t>
            </a:r>
            <a:r>
              <a:rPr lang="ko-KR" altLang="en-US" b="1" dirty="0"/>
              <a:t>피험자가 </a:t>
            </a:r>
            <a:r>
              <a:rPr lang="en-US" altLang="ko-KR" b="1" dirty="0"/>
              <a:t>task complexity</a:t>
            </a:r>
            <a:r>
              <a:rPr lang="ko-KR" altLang="en-US" b="1" dirty="0"/>
              <a:t>에 따른 </a:t>
            </a:r>
            <a:r>
              <a:rPr lang="en-US" altLang="ko-KR" b="1" dirty="0"/>
              <a:t>model-based / model-free behavior </a:t>
            </a:r>
            <a:r>
              <a:rPr lang="ko-KR" altLang="en-US" b="1" dirty="0"/>
              <a:t>추적 편리</a:t>
            </a:r>
            <a:r>
              <a:rPr lang="en-US" altLang="ko-KR" b="1" dirty="0"/>
              <a:t>.</a:t>
            </a:r>
          </a:p>
          <a:p>
            <a:pPr marL="0" indent="0">
              <a:buFontTx/>
              <a:buNone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Trial </a:t>
            </a:r>
            <a:r>
              <a:rPr lang="ko-KR" altLang="en-US" b="1" dirty="0"/>
              <a:t>끝나는 조건</a:t>
            </a:r>
            <a:r>
              <a:rPr lang="en-US" altLang="ko-KR" b="1" dirty="0"/>
              <a:t>: reward limit / time limit.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;</a:t>
            </a:r>
            <a:r>
              <a:rPr lang="ko-KR" altLang="en-US" b="1" dirty="0"/>
              <a:t> </a:t>
            </a:r>
            <a:r>
              <a:rPr lang="en-US" altLang="ko-KR" b="1" dirty="0"/>
              <a:t>outlier</a:t>
            </a:r>
            <a:r>
              <a:rPr lang="ko-KR" altLang="en-US" b="1" dirty="0"/>
              <a:t>로 보내자</a:t>
            </a:r>
            <a:r>
              <a:rPr lang="en-US" altLang="ko-KR" b="1" dirty="0"/>
              <a:t>^^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Overall,</a:t>
            </a:r>
            <a:r>
              <a:rPr lang="ko-KR" altLang="en-US" b="1" dirty="0"/>
              <a:t> 나중에 행동 데이터 분석 할 때 아주 편할 듯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또한</a:t>
            </a:r>
            <a:r>
              <a:rPr lang="en-US" altLang="ko-KR" b="1" dirty="0"/>
              <a:t>, the end of a trial </a:t>
            </a:r>
            <a:r>
              <a:rPr lang="ko-KR" altLang="en-US" b="1" dirty="0"/>
              <a:t>마다 </a:t>
            </a:r>
            <a:r>
              <a:rPr lang="en-US" altLang="ko-KR" b="1" dirty="0"/>
              <a:t>score displaying </a:t>
            </a:r>
            <a:r>
              <a:rPr lang="ko-KR" altLang="en-US" b="1" dirty="0"/>
              <a:t>불필요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인터페이스에 </a:t>
            </a:r>
            <a:r>
              <a:rPr lang="en-US" altLang="ko-KR" b="1" dirty="0"/>
              <a:t>cumulative score (trial wise)</a:t>
            </a:r>
            <a:r>
              <a:rPr lang="ko-KR" altLang="en-US" b="1" dirty="0"/>
              <a:t>를 오른쪽 상단 부에 보여주는게 </a:t>
            </a:r>
            <a:r>
              <a:rPr lang="ko-KR" altLang="en-US" b="1" dirty="0" err="1"/>
              <a:t>좋아보임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b="1" dirty="0"/>
              <a:t>R</a:t>
            </a:r>
            <a:r>
              <a:rPr lang="ko-KR" altLang="en-US" b="1" dirty="0"/>
              <a:t> </a:t>
            </a:r>
            <a:r>
              <a:rPr lang="en-US" altLang="ko-KR" b="1" dirty="0" err="1"/>
              <a:t>prev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R</a:t>
            </a:r>
            <a:r>
              <a:rPr lang="ko-KR" altLang="en-US" b="1" dirty="0"/>
              <a:t> </a:t>
            </a:r>
            <a:r>
              <a:rPr lang="en-US" altLang="ko-KR" b="1" dirty="0"/>
              <a:t>cur</a:t>
            </a:r>
            <a:r>
              <a:rPr lang="ko-KR" altLang="en-US" b="1" dirty="0"/>
              <a:t>에 해당되는 부분을 </a:t>
            </a:r>
            <a:r>
              <a:rPr lang="en-US" altLang="ko-KR" b="1" dirty="0"/>
              <a:t>first life reward / second life reward.</a:t>
            </a:r>
          </a:p>
          <a:p>
            <a:pPr marL="171450" indent="-171450">
              <a:buFontTx/>
              <a:buChar char="-"/>
            </a:pPr>
            <a:r>
              <a:rPr lang="ko-KR" altLang="en-US" b="1" dirty="0"/>
              <a:t>그리고 하나의 </a:t>
            </a:r>
            <a:r>
              <a:rPr lang="en-US" altLang="ko-KR" b="1" dirty="0"/>
              <a:t>session</a:t>
            </a:r>
            <a:r>
              <a:rPr lang="ko-KR" altLang="en-US" b="1" dirty="0"/>
              <a:t>이 끝나면 </a:t>
            </a:r>
            <a:r>
              <a:rPr lang="en-US" altLang="ko-KR" b="1" dirty="0"/>
              <a:t>total score </a:t>
            </a:r>
            <a:r>
              <a:rPr lang="ko-KR" altLang="en-US" b="1" dirty="0"/>
              <a:t>보여주기</a:t>
            </a:r>
            <a:r>
              <a:rPr lang="en-US" altLang="ko-KR" b="1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MB vs MF </a:t>
            </a:r>
            <a:r>
              <a:rPr lang="ko-KR" altLang="en-US" b="1" dirty="0"/>
              <a:t>배치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;</a:t>
            </a:r>
            <a:r>
              <a:rPr lang="ko-KR" altLang="en-US" b="1" dirty="0"/>
              <a:t> </a:t>
            </a:r>
            <a:r>
              <a:rPr lang="en-US" altLang="ko-KR" b="1" dirty="0"/>
              <a:t>pretraining session</a:t>
            </a:r>
            <a:r>
              <a:rPr lang="ko-KR" altLang="en-US" b="1" dirty="0"/>
              <a:t>에 </a:t>
            </a:r>
            <a:r>
              <a:rPr lang="en-US" altLang="ko-KR" b="1" dirty="0"/>
              <a:t>MF</a:t>
            </a:r>
            <a:r>
              <a:rPr lang="ko-KR" altLang="en-US" b="1" dirty="0"/>
              <a:t> </a:t>
            </a:r>
            <a:r>
              <a:rPr lang="ko-KR" altLang="en-US" b="1" dirty="0" err="1"/>
              <a:t>블럭</a:t>
            </a:r>
            <a:r>
              <a:rPr lang="ko-KR" altLang="en-US" b="1" dirty="0"/>
              <a:t> 꼭 노출시키기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MF </a:t>
            </a:r>
            <a:r>
              <a:rPr lang="ko-KR" altLang="en-US" b="1" dirty="0"/>
              <a:t>먼저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MB </a:t>
            </a:r>
            <a:r>
              <a:rPr lang="ko-KR" altLang="en-US" b="1" dirty="0"/>
              <a:t>후</a:t>
            </a:r>
            <a:endParaRPr lang="en-US" altLang="ko-KR" b="1" dirty="0"/>
          </a:p>
          <a:p>
            <a:pPr marL="171450" indent="-171450">
              <a:buFontTx/>
              <a:buChar char="-"/>
            </a:pPr>
            <a:endParaRPr lang="en-US" altLang="ko-KR" b="1" dirty="0"/>
          </a:p>
          <a:p>
            <a:pPr marL="171450" indent="-171450">
              <a:buFontTx/>
              <a:buChar char="-"/>
            </a:pPr>
            <a:r>
              <a:rPr lang="en-US" altLang="ko-KR" b="1" dirty="0"/>
              <a:t>123123</a:t>
            </a:r>
            <a:r>
              <a:rPr lang="ko-KR" altLang="en-US" b="1" dirty="0"/>
              <a:t> </a:t>
            </a:r>
            <a:r>
              <a:rPr lang="ko-KR" altLang="en-US" b="1" dirty="0" err="1"/>
              <a:t>ㄱ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2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설명을 좀 더 자세하게 케이스 나눠서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D8ACE-B22A-4647-9006-E9052CCF2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5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FC33-A124-4B92-9B87-53D04E8AE0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3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1741-8D02-A245-8090-3E71E4455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FB85D-C130-9945-B32F-9A1C2B3A7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D8F2-B66D-0740-83BC-38B736812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1A0E-703C-A64E-AB8E-28F477C0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E95F-3BF7-344B-B4CB-304766BF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5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6DA9-8F64-1D4C-98F3-71DED22F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70B8F-B139-6146-B6FF-1577565DA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9FA03-FF11-4D48-BE4C-949266C91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0171-36FF-E442-B4C6-34D0BA99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24EED-32D7-5847-888D-4A172BA6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0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C0C1C-7AA6-334A-891D-44C0D0D15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94002-AF03-EF4A-9076-97B439FB2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4A154-3998-194C-8E25-17D814D1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2178-123E-7241-979A-5C4FC614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D7B2-EB58-2241-9557-13CEAA5C9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4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AFD3-0535-7441-8129-5E043B05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4814-A5E7-474C-B2B3-29B6974F9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8CDCA-E0AE-8D4B-B3E5-EEB214AD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6E1BC-49F8-6244-8330-AA8F8F710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422F9-27F8-A849-BB58-1897B669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4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F77C-DD30-D443-859F-5798DFE1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B38D5-46CB-A94A-AD3B-32118294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82F95-525E-634B-A676-04450F4D6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1688A-BF11-1B4E-AE0E-2E73A30B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A40D0-49A6-5C48-B73F-4C6CAD90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C355-C642-EB42-9D64-C69F303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E41FC-3C1F-4C4C-B3B8-B04D9457B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81442-755E-1040-9E89-A45C578CD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AFA3B-E856-1A41-89C6-2FB3B6F01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E090A-B5DE-5A41-A1A0-37E6D406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CD369-8CDB-3649-AAB0-7D6D0C37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26C7-AFD5-9343-8CB2-44570ED3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3FCE9-013E-AB4D-B0F3-06DAB13A7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F3034-5B31-FE40-ABA6-6F24C9910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BD262-5946-BB48-BEF8-244F4F344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7CA40-EFFB-084C-A9BE-73A163096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7BC4D-7950-1247-AB5E-F30D11259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FDCB4E-9084-8A46-A42E-BF18E215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6A155-7E0A-AE44-98ED-DC037CCB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1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B809-9AA9-6443-A677-D905647A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3A2D1-830E-0E4E-A647-37A6F7CD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5BB78-569A-D845-BFA6-C8D66D8BD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C03DE-1345-4A4F-91F7-76D2ACF6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5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165ED-7CBB-FF43-851C-9213FCDA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7B55C-5FCF-1E40-81D2-44D793126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80896-5CFD-DA4C-B707-21E29347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8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5663-9A1A-5444-A52D-DCD00CF5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DD95-859E-1445-9BFA-D12F31C8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DCB53-E0B1-7A48-892F-500F2E6B1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4D04-0E55-6A4B-ACFF-0B374C9D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DFEBE-B255-F64F-A180-0D144432A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96411-2FCF-6E42-A5F5-4DD89A63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1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18F57-A499-B94A-8C26-746F2E1C2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7FF60-5A73-F64B-8096-97F5FC8DC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05ABA-7BBC-ED4A-8AF0-A91C47566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10412-6168-E747-A759-6AF889D0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1E5AB-B429-2147-A3EF-03AD2EC6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38DC2-F61C-0D4A-8D94-0A84220B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5EAB4-6C34-844A-AC64-4F340634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3AF02-4219-484E-86E8-227C8847F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005F-2C70-7840-832F-A8300BEA9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CC920-F54B-654D-9546-79BA4756BD72}" type="datetimeFigureOut">
              <a:rPr lang="en-US" smtClean="0"/>
              <a:t>7/25/2022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1C535-99CE-1845-A1ED-A1EE6631CF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6405-D5BD-6349-AF85-DBE19B607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908CF-99BB-2941-9777-10341E481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60F3-C8FA-974F-AF1D-537F8F80A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실험 설명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C4572-7767-374E-BD28-D1F2124F6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1003" y="4170750"/>
            <a:ext cx="4456771" cy="1655762"/>
          </a:xfrm>
        </p:spPr>
        <p:txBody>
          <a:bodyPr/>
          <a:lstStyle/>
          <a:p>
            <a:pPr algn="r"/>
            <a:r>
              <a:rPr lang="en-US" altLang="ko-KR" dirty="0"/>
              <a:t>- </a:t>
            </a:r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/>
              <a:t>김명현</a:t>
            </a:r>
            <a:r>
              <a:rPr lang="en-US" altLang="ko-KR" dirty="0"/>
              <a:t>,</a:t>
            </a:r>
            <a:r>
              <a:rPr lang="ko-KR" altLang="en-US" dirty="0"/>
              <a:t> 강영호</a:t>
            </a:r>
            <a:endParaRPr lang="en-US" dirty="0"/>
          </a:p>
        </p:txBody>
      </p:sp>
      <p:pic>
        <p:nvPicPr>
          <p:cNvPr id="9" name="그림 6">
            <a:extLst>
              <a:ext uri="{FF2B5EF4-FFF2-40B4-BE49-F238E27FC236}">
                <a16:creationId xmlns:a16="http://schemas.microsoft.com/office/drawing/2014/main" id="{C53C28C2-E96F-1F48-809C-D6FFEFEBF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90" r="36402" b="19309"/>
          <a:stretch/>
        </p:blipFill>
        <p:spPr>
          <a:xfrm>
            <a:off x="7759633" y="82887"/>
            <a:ext cx="545686" cy="598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CEC0B-C7DB-8240-B004-96DAE7188686}"/>
              </a:ext>
            </a:extLst>
          </p:cNvPr>
          <p:cNvSpPr txBox="1"/>
          <p:nvPr/>
        </p:nvSpPr>
        <p:spPr>
          <a:xfrm>
            <a:off x="8317541" y="241841"/>
            <a:ext cx="4028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Laboratory for brain and machine intelligence</a:t>
            </a:r>
            <a:endParaRPr lang="ko-KR" altLang="en-US" sz="1200" b="1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81D6177B-109E-2E4F-BC09-1B94E16E1CA8}"/>
              </a:ext>
            </a:extLst>
          </p:cNvPr>
          <p:cNvGrpSpPr/>
          <p:nvPr/>
        </p:nvGrpSpPr>
        <p:grpSpPr>
          <a:xfrm>
            <a:off x="152498" y="6114081"/>
            <a:ext cx="4263329" cy="500314"/>
            <a:chOff x="227057" y="389624"/>
            <a:chExt cx="4263329" cy="50031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0A2879-CFAA-2B4F-912A-2B8442FB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0036" y="389624"/>
              <a:ext cx="2800350" cy="495300"/>
            </a:xfrm>
            <a:prstGeom prst="rect">
              <a:avLst/>
            </a:prstGeom>
          </p:spPr>
        </p:pic>
        <p:pic>
          <p:nvPicPr>
            <p:cNvPr id="13" name="그림 2">
              <a:extLst>
                <a:ext uri="{FF2B5EF4-FFF2-40B4-BE49-F238E27FC236}">
                  <a16:creationId xmlns:a16="http://schemas.microsoft.com/office/drawing/2014/main" id="{14F7664C-796F-A745-9D13-E3F73120C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57" y="478139"/>
              <a:ext cx="1482478" cy="41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230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73080" cy="1325563"/>
          </a:xfrm>
        </p:spPr>
        <p:txBody>
          <a:bodyPr>
            <a:normAutofit fontScale="90000"/>
          </a:bodyPr>
          <a:lstStyle/>
          <a:p>
            <a:r>
              <a:rPr lang="ko-KR" altLang="en-US" sz="3500" b="1" dirty="0"/>
              <a:t>이렇게 여러 판을 플레이하다</a:t>
            </a:r>
            <a:r>
              <a:rPr lang="en-US" altLang="ko-KR" sz="3500" b="1" dirty="0"/>
              <a:t> </a:t>
            </a:r>
            <a:r>
              <a:rPr lang="ko-KR" altLang="en-US" sz="3500" b="1" dirty="0"/>
              <a:t>세션 진행 시간이 다 되면</a:t>
            </a:r>
            <a:r>
              <a:rPr lang="en-US" altLang="ko-KR" sz="3500" b="1" dirty="0"/>
              <a:t>,</a:t>
            </a:r>
            <a:r>
              <a:rPr lang="ko-KR" altLang="en-US" sz="3500" b="1" dirty="0"/>
              <a:t> 세션이 종료되며 각 판에서 받은 점수의 총 합이 보여집니다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710243B9-4E6A-400B-BE9C-4D11EFA9AE2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84" y="1666240"/>
            <a:ext cx="8124232" cy="45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0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★</a:t>
            </a:r>
            <a:r>
              <a:rPr lang="ko-KR" altLang="en-US" dirty="0"/>
              <a:t>게임의 전반적인 안내 사항</a:t>
            </a:r>
            <a:r>
              <a:rPr lang="en-US" altLang="ko-KR" dirty="0"/>
              <a:t>★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3CB7-9CB2-4E3A-A9B0-39A6197F9D66}"/>
              </a:ext>
            </a:extLst>
          </p:cNvPr>
          <p:cNvSpPr txBox="1"/>
          <p:nvPr/>
        </p:nvSpPr>
        <p:spPr>
          <a:xfrm>
            <a:off x="1013404" y="2004756"/>
            <a:ext cx="10340395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진행될 세 가지 게임 모두 옛날 비디오 게임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아타리</a:t>
            </a:r>
            <a:r>
              <a:rPr lang="ko-KR" altLang="en-US" sz="2000" dirty="0"/>
              <a:t> 게임</a:t>
            </a:r>
            <a:r>
              <a:rPr lang="en-US" altLang="ko-KR" sz="2000" dirty="0"/>
              <a:t>)</a:t>
            </a:r>
            <a:r>
              <a:rPr lang="ko-KR" altLang="en-US" sz="2000" dirty="0"/>
              <a:t>으로</a:t>
            </a:r>
            <a:r>
              <a:rPr lang="en-US" altLang="ko-KR" sz="2000" dirty="0"/>
              <a:t>, 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특유의 화면 </a:t>
            </a:r>
            <a:r>
              <a:rPr lang="ko-KR" altLang="en-US" sz="2000" dirty="0" err="1"/>
              <a:t>깜빡거림이</a:t>
            </a:r>
            <a:r>
              <a:rPr lang="ko-KR" altLang="en-US" sz="2000" dirty="0"/>
              <a:t> 있을 수 있음</a:t>
            </a:r>
            <a:endParaRPr lang="en-US" altLang="ko-KR" sz="2000" dirty="0"/>
          </a:p>
          <a:p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</a:rPr>
              <a:t>키가 게임 초반에 잘 먹히지 않을 수 있음*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원래 게임이 세로로 긴 게임기에서 작동하던 것이라</a:t>
            </a:r>
            <a:r>
              <a:rPr lang="en-US" altLang="ko-KR" sz="2000" dirty="0"/>
              <a:t>, </a:t>
            </a:r>
            <a:r>
              <a:rPr lang="ko-KR" altLang="en-US" sz="2000" dirty="0"/>
              <a:t>가로 방향의 진행</a:t>
            </a:r>
            <a:endParaRPr lang="en-US" altLang="ko-KR" sz="2000" dirty="0"/>
          </a:p>
          <a:p>
            <a:endParaRPr lang="en-US" altLang="ko-KR" sz="700" dirty="0"/>
          </a:p>
          <a:p>
            <a:r>
              <a:rPr lang="ko-KR" altLang="en-US" sz="2000" dirty="0"/>
              <a:t>   속도가 빨라 보일 수 있음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ko-KR" altLang="en-US" sz="2000" dirty="0"/>
              <a:t>을 알려드립니다</a:t>
            </a:r>
            <a:r>
              <a:rPr lang="en-US" altLang="ko-KR" sz="2000" dirty="0"/>
              <a:t>.</a:t>
            </a:r>
          </a:p>
        </p:txBody>
      </p:sp>
      <p:pic>
        <p:nvPicPr>
          <p:cNvPr id="1026" name="Picture 2" descr="_Ms. Pac-Man arc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103" y="3925383"/>
            <a:ext cx="2161297" cy="28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_Ms. Pac-Man arc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623" y="4416331"/>
            <a:ext cx="4132337" cy="183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7115931" y="5242560"/>
            <a:ext cx="39230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15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★</a:t>
            </a:r>
            <a:r>
              <a:rPr lang="ko-KR" altLang="en-US" dirty="0"/>
              <a:t>게임의 전반적인 안내 사항</a:t>
            </a:r>
            <a:r>
              <a:rPr lang="en-US" altLang="ko-KR" dirty="0"/>
              <a:t>★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3CB7-9CB2-4E3A-A9B0-39A6197F9D66}"/>
              </a:ext>
            </a:extLst>
          </p:cNvPr>
          <p:cNvSpPr txBox="1"/>
          <p:nvPr/>
        </p:nvSpPr>
        <p:spPr>
          <a:xfrm>
            <a:off x="1013405" y="2191123"/>
            <a:ext cx="10340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기본적으로 </a:t>
            </a:r>
            <a:r>
              <a:rPr lang="en-US" altLang="ko-KR" sz="2400" dirty="0"/>
              <a:t>A, D, W, S = </a:t>
            </a:r>
            <a:r>
              <a:rPr lang="ko-KR" altLang="en-US" sz="2400" dirty="0"/>
              <a:t>좌</a:t>
            </a:r>
            <a:r>
              <a:rPr lang="en-US" altLang="ko-KR" sz="2400" dirty="0"/>
              <a:t>, </a:t>
            </a:r>
            <a:r>
              <a:rPr lang="ko-KR" altLang="en-US" sz="2400" dirty="0"/>
              <a:t>우</a:t>
            </a:r>
            <a:r>
              <a:rPr lang="en-US" altLang="ko-KR" sz="2400" dirty="0"/>
              <a:t>, </a:t>
            </a:r>
            <a:r>
              <a:rPr lang="ko-KR" altLang="en-US" sz="2400" dirty="0"/>
              <a:t>상</a:t>
            </a:r>
            <a:r>
              <a:rPr lang="en-US" altLang="ko-KR" sz="2400" dirty="0"/>
              <a:t>, </a:t>
            </a:r>
            <a:r>
              <a:rPr lang="ko-KR" altLang="en-US" sz="2400" dirty="0"/>
              <a:t>하</a:t>
            </a:r>
            <a:r>
              <a:rPr lang="en-US" altLang="ko-KR" sz="2400" dirty="0"/>
              <a:t>, </a:t>
            </a:r>
          </a:p>
          <a:p>
            <a:r>
              <a:rPr lang="en-US" altLang="ko-KR" sz="2400" dirty="0"/>
              <a:t>   </a:t>
            </a:r>
            <a:r>
              <a:rPr lang="ko-KR" altLang="en-US" sz="2400" dirty="0"/>
              <a:t>그리고 공격의 역할을 하는 </a:t>
            </a:r>
            <a:r>
              <a:rPr lang="en-US" altLang="ko-KR" sz="2400" dirty="0"/>
              <a:t>L </a:t>
            </a:r>
            <a:r>
              <a:rPr lang="ko-KR" altLang="en-US" sz="2400" dirty="0"/>
              <a:t>키로 조작됩니다</a:t>
            </a:r>
            <a:r>
              <a:rPr lang="en-US" altLang="ko-KR" sz="2400" dirty="0"/>
              <a:t>. </a:t>
            </a:r>
            <a:endParaRPr lang="ko-KR" altLang="en-US" sz="24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045789" y="3613299"/>
            <a:ext cx="2253342" cy="1416206"/>
            <a:chOff x="8763000" y="982585"/>
            <a:chExt cx="2253342" cy="1416206"/>
          </a:xfrm>
        </p:grpSpPr>
        <p:grpSp>
          <p:nvGrpSpPr>
            <p:cNvPr id="4" name="그룹 3"/>
            <p:cNvGrpSpPr/>
            <p:nvPr/>
          </p:nvGrpSpPr>
          <p:grpSpPr>
            <a:xfrm>
              <a:off x="8763000" y="982585"/>
              <a:ext cx="2253342" cy="1416206"/>
              <a:chOff x="2035629" y="3548743"/>
              <a:chExt cx="2253342" cy="141620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786743" y="3548743"/>
                <a:ext cx="751114" cy="70757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035629" y="4257378"/>
                <a:ext cx="751114" cy="70757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786743" y="4256314"/>
                <a:ext cx="751114" cy="70757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537857" y="4256314"/>
                <a:ext cx="751114" cy="70757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9667495" y="116069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W</a:t>
              </a:r>
              <a:endParaRPr lang="ko-KR" altLang="en-US" sz="2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24401" y="1868261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S</a:t>
              </a:r>
              <a:endParaRPr lang="ko-KR" altLang="en-US" sz="2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53073" y="1868261"/>
              <a:ext cx="375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D</a:t>
              </a:r>
              <a:endParaRPr lang="ko-KR" alt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50845" y="1868261"/>
              <a:ext cx="375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A</a:t>
              </a:r>
              <a:endParaRPr lang="ko-KR" altLang="en-US" sz="2000" b="1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58560" y="4320869"/>
            <a:ext cx="751114" cy="707571"/>
            <a:chOff x="11353800" y="1685076"/>
            <a:chExt cx="751114" cy="707571"/>
          </a:xfrm>
        </p:grpSpPr>
        <p:sp>
          <p:nvSpPr>
            <p:cNvPr id="14" name="직사각형 13"/>
            <p:cNvSpPr/>
            <p:nvPr/>
          </p:nvSpPr>
          <p:spPr>
            <a:xfrm>
              <a:off x="11353800" y="1685076"/>
              <a:ext cx="751114" cy="70757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571301" y="183880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L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854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>
            <a:extLst>
              <a:ext uri="{FF2B5EF4-FFF2-40B4-BE49-F238E27FC236}">
                <a16:creationId xmlns:a16="http://schemas.microsoft.com/office/drawing/2014/main" id="{1139BD8C-D833-4B16-AC1A-1D5D43A1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53" y="1916507"/>
            <a:ext cx="6920870" cy="388999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B540FC41-A6EF-441D-A00E-6A84020C7C28}"/>
              </a:ext>
            </a:extLst>
          </p:cNvPr>
          <p:cNvGrpSpPr/>
          <p:nvPr/>
        </p:nvGrpSpPr>
        <p:grpSpPr>
          <a:xfrm>
            <a:off x="285683" y="1422631"/>
            <a:ext cx="10907833" cy="1897682"/>
            <a:chOff x="341096" y="1829073"/>
            <a:chExt cx="10907833" cy="189768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A4E38D5-E0E3-4CAE-8089-88A4E0354943}"/>
                </a:ext>
              </a:extLst>
            </p:cNvPr>
            <p:cNvSpPr/>
            <p:nvPr/>
          </p:nvSpPr>
          <p:spPr>
            <a:xfrm>
              <a:off x="8858990" y="2294298"/>
              <a:ext cx="665922" cy="496957"/>
            </a:xfrm>
            <a:prstGeom prst="roundRect">
              <a:avLst/>
            </a:prstGeom>
            <a:solidFill>
              <a:srgbClr val="0070C0">
                <a:alpha val="29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8D4CC09-ABC0-456E-B423-1794163B9622}"/>
                </a:ext>
              </a:extLst>
            </p:cNvPr>
            <p:cNvSpPr/>
            <p:nvPr/>
          </p:nvSpPr>
          <p:spPr>
            <a:xfrm>
              <a:off x="2761351" y="2342403"/>
              <a:ext cx="1375606" cy="312018"/>
            </a:xfrm>
            <a:prstGeom prst="roundRect">
              <a:avLst/>
            </a:prstGeom>
            <a:solidFill>
              <a:schemeClr val="accent2">
                <a:alpha val="29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3CF5F86-7602-4ADC-8456-F8D998346F59}"/>
                </a:ext>
              </a:extLst>
            </p:cNvPr>
            <p:cNvSpPr/>
            <p:nvPr/>
          </p:nvSpPr>
          <p:spPr>
            <a:xfrm>
              <a:off x="2731690" y="2589312"/>
              <a:ext cx="1375606" cy="349997"/>
            </a:xfrm>
            <a:prstGeom prst="roundRect">
              <a:avLst/>
            </a:prstGeom>
            <a:solidFill>
              <a:srgbClr val="92D050">
                <a:alpha val="29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3A8B83-F591-4DAA-95CA-2559E5B804F7}"/>
                </a:ext>
              </a:extLst>
            </p:cNvPr>
            <p:cNvSpPr txBox="1"/>
            <p:nvPr/>
          </p:nvSpPr>
          <p:spPr>
            <a:xfrm>
              <a:off x="362392" y="3388201"/>
              <a:ext cx="3167439" cy="338554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현재 스테이지에서의 실시간 점수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619AB07-7823-4505-80FA-9424C7B2E64E}"/>
                </a:ext>
              </a:extLst>
            </p:cNvPr>
            <p:cNvCxnSpPr>
              <a:cxnSpLocks/>
              <a:stCxn id="43" idx="0"/>
              <a:endCxn id="40" idx="2"/>
            </p:cNvCxnSpPr>
            <p:nvPr/>
          </p:nvCxnSpPr>
          <p:spPr>
            <a:xfrm flipV="1">
              <a:off x="1946112" y="2939309"/>
              <a:ext cx="1473381" cy="4488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3A80E8-3C08-4742-9491-67C8B6CCCF6B}"/>
                </a:ext>
              </a:extLst>
            </p:cNvPr>
            <p:cNvSpPr txBox="1"/>
            <p:nvPr/>
          </p:nvSpPr>
          <p:spPr>
            <a:xfrm>
              <a:off x="341096" y="2083175"/>
              <a:ext cx="1919115" cy="338554"/>
            </a:xfrm>
            <a:prstGeom prst="rect">
              <a:avLst/>
            </a:prstGeom>
            <a:solidFill>
              <a:schemeClr val="accent2">
                <a:alpha val="24000"/>
              </a:scheme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직전 스테이지 점수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7F60BBF-1D3E-4EA0-91A4-C150ADBFD034}"/>
                </a:ext>
              </a:extLst>
            </p:cNvPr>
            <p:cNvCxnSpPr>
              <a:cxnSpLocks/>
              <a:stCxn id="45" idx="3"/>
              <a:endCxn id="38" idx="1"/>
            </p:cNvCxnSpPr>
            <p:nvPr/>
          </p:nvCxnSpPr>
          <p:spPr>
            <a:xfrm>
              <a:off x="2260211" y="2252452"/>
              <a:ext cx="501140" cy="24596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7E34F1-3A09-4F4D-AE3E-0B4617BEB187}"/>
                </a:ext>
              </a:extLst>
            </p:cNvPr>
            <p:cNvSpPr txBox="1"/>
            <p:nvPr/>
          </p:nvSpPr>
          <p:spPr>
            <a:xfrm>
              <a:off x="9191950" y="1829073"/>
              <a:ext cx="2056979" cy="338554"/>
            </a:xfrm>
            <a:prstGeom prst="rect">
              <a:avLst/>
            </a:prstGeom>
            <a:solidFill>
              <a:srgbClr val="0070C0">
                <a:alpha val="24000"/>
              </a:srgb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현재 점수 산정 방식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DD9B544-DDFB-4405-A5EC-CA0D7455FAE5}"/>
                </a:ext>
              </a:extLst>
            </p:cNvPr>
            <p:cNvCxnSpPr>
              <a:cxnSpLocks/>
              <a:stCxn id="47" idx="2"/>
              <a:endCxn id="37" idx="3"/>
            </p:cNvCxnSpPr>
            <p:nvPr/>
          </p:nvCxnSpPr>
          <p:spPr>
            <a:xfrm flipH="1">
              <a:off x="9524912" y="2167627"/>
              <a:ext cx="695528" cy="375150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29">
            <a:extLst>
              <a:ext uri="{FF2B5EF4-FFF2-40B4-BE49-F238E27FC236}">
                <a16:creationId xmlns:a16="http://schemas.microsoft.com/office/drawing/2014/main" id="{1A22D38C-9D7A-084C-923F-56F99E802520}"/>
              </a:ext>
            </a:extLst>
          </p:cNvPr>
          <p:cNvSpPr>
            <a:spLocks noChangeAspect="1"/>
          </p:cNvSpPr>
          <p:nvPr/>
        </p:nvSpPr>
        <p:spPr>
          <a:xfrm>
            <a:off x="838200" y="4355473"/>
            <a:ext cx="348343" cy="348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1">
            <a:extLst>
              <a:ext uri="{FF2B5EF4-FFF2-40B4-BE49-F238E27FC236}">
                <a16:creationId xmlns:a16="http://schemas.microsoft.com/office/drawing/2014/main" id="{A8A2D7B6-F96A-EA4C-A387-B94C3A7334C0}"/>
              </a:ext>
            </a:extLst>
          </p:cNvPr>
          <p:cNvGrpSpPr/>
          <p:nvPr/>
        </p:nvGrpSpPr>
        <p:grpSpPr>
          <a:xfrm>
            <a:off x="1466400" y="4339950"/>
            <a:ext cx="348343" cy="348344"/>
            <a:chOff x="2826661" y="1690686"/>
            <a:chExt cx="348343" cy="348344"/>
          </a:xfrm>
        </p:grpSpPr>
        <p:sp>
          <p:nvSpPr>
            <p:cNvPr id="19" name="부분 원형 10">
              <a:extLst>
                <a:ext uri="{FF2B5EF4-FFF2-40B4-BE49-F238E27FC236}">
                  <a16:creationId xmlns:a16="http://schemas.microsoft.com/office/drawing/2014/main" id="{9D0D3E09-5745-1E4E-B8C4-A2D3A39FC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부분 원형 32">
              <a:extLst>
                <a:ext uri="{FF2B5EF4-FFF2-40B4-BE49-F238E27FC236}">
                  <a16:creationId xmlns:a16="http://schemas.microsoft.com/office/drawing/2014/main" id="{EDE8F487-9BBB-C841-9F75-E34B76A675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0D10C4-ABDB-BB41-91DF-190E675E0D14}"/>
              </a:ext>
            </a:extLst>
          </p:cNvPr>
          <p:cNvSpPr txBox="1"/>
          <p:nvPr/>
        </p:nvSpPr>
        <p:spPr>
          <a:xfrm>
            <a:off x="695900" y="4795134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+100</a:t>
            </a:r>
            <a:r>
              <a:rPr lang="ko-KR" altLang="en-US" sz="1600" dirty="0"/>
              <a:t>     </a:t>
            </a:r>
            <a:r>
              <a:rPr lang="en-US" altLang="ko-KR" sz="1600" dirty="0"/>
              <a:t>-30</a:t>
            </a:r>
            <a:endParaRPr lang="en-US" sz="1600" dirty="0"/>
          </a:p>
        </p:txBody>
      </p:sp>
      <p:sp>
        <p:nvSpPr>
          <p:cNvPr id="22" name="부분 원형 32">
            <a:extLst>
              <a:ext uri="{FF2B5EF4-FFF2-40B4-BE49-F238E27FC236}">
                <a16:creationId xmlns:a16="http://schemas.microsoft.com/office/drawing/2014/main" id="{5F8B722A-3511-7848-9497-35EA34129097}"/>
              </a:ext>
            </a:extLst>
          </p:cNvPr>
          <p:cNvSpPr>
            <a:spLocks noChangeAspect="1"/>
          </p:cNvSpPr>
          <p:nvPr/>
        </p:nvSpPr>
        <p:spPr>
          <a:xfrm>
            <a:off x="1466400" y="4329432"/>
            <a:ext cx="348343" cy="348343"/>
          </a:xfrm>
          <a:prstGeom prst="pie">
            <a:avLst>
              <a:gd name="adj1" fmla="val 5347918"/>
              <a:gd name="adj2" fmla="val 16200000"/>
            </a:avLst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9">
            <a:extLst>
              <a:ext uri="{FF2B5EF4-FFF2-40B4-BE49-F238E27FC236}">
                <a16:creationId xmlns:a16="http://schemas.microsoft.com/office/drawing/2014/main" id="{1406A33F-6044-384D-8229-A3E2C979CCDC}"/>
              </a:ext>
            </a:extLst>
          </p:cNvPr>
          <p:cNvSpPr>
            <a:spLocks noChangeAspect="1"/>
          </p:cNvSpPr>
          <p:nvPr/>
        </p:nvSpPr>
        <p:spPr>
          <a:xfrm>
            <a:off x="838200" y="5373136"/>
            <a:ext cx="348343" cy="348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11">
            <a:extLst>
              <a:ext uri="{FF2B5EF4-FFF2-40B4-BE49-F238E27FC236}">
                <a16:creationId xmlns:a16="http://schemas.microsoft.com/office/drawing/2014/main" id="{22C16C06-0DBA-D942-9DD6-7E9CB70F329C}"/>
              </a:ext>
            </a:extLst>
          </p:cNvPr>
          <p:cNvGrpSpPr/>
          <p:nvPr/>
        </p:nvGrpSpPr>
        <p:grpSpPr>
          <a:xfrm>
            <a:off x="1466400" y="5357613"/>
            <a:ext cx="348343" cy="348344"/>
            <a:chOff x="2826661" y="1690686"/>
            <a:chExt cx="348343" cy="348344"/>
          </a:xfrm>
        </p:grpSpPr>
        <p:sp>
          <p:nvSpPr>
            <p:cNvPr id="25" name="부분 원형 10">
              <a:extLst>
                <a:ext uri="{FF2B5EF4-FFF2-40B4-BE49-F238E27FC236}">
                  <a16:creationId xmlns:a16="http://schemas.microsoft.com/office/drawing/2014/main" id="{59DA9201-5141-B143-B388-8AC69AEAD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부분 원형 32">
              <a:extLst>
                <a:ext uri="{FF2B5EF4-FFF2-40B4-BE49-F238E27FC236}">
                  <a16:creationId xmlns:a16="http://schemas.microsoft.com/office/drawing/2014/main" id="{C1731E1F-DC16-0745-B401-E6D6DAB17FC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82B5EA7-41CE-F741-A126-D3F6B4153BE0}"/>
              </a:ext>
            </a:extLst>
          </p:cNvPr>
          <p:cNvSpPr txBox="1"/>
          <p:nvPr/>
        </p:nvSpPr>
        <p:spPr>
          <a:xfrm>
            <a:off x="606691" y="5811642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+100</a:t>
            </a:r>
            <a:r>
              <a:rPr lang="ko-KR" altLang="en-US" sz="1600" dirty="0"/>
              <a:t>     </a:t>
            </a:r>
            <a:r>
              <a:rPr lang="en-US" altLang="ko-KR" sz="1600" dirty="0"/>
              <a:t>-30,</a:t>
            </a:r>
            <a:r>
              <a:rPr lang="ko-KR" altLang="en-US" sz="1600" dirty="0"/>
              <a:t> </a:t>
            </a:r>
            <a:r>
              <a:rPr lang="en-US" altLang="ko-KR" sz="1600" dirty="0"/>
              <a:t>40</a:t>
            </a:r>
            <a:endParaRPr lang="en-US" sz="1600" dirty="0"/>
          </a:p>
        </p:txBody>
      </p:sp>
      <p:sp>
        <p:nvSpPr>
          <p:cNvPr id="30" name="부분 원형 32">
            <a:extLst>
              <a:ext uri="{FF2B5EF4-FFF2-40B4-BE49-F238E27FC236}">
                <a16:creationId xmlns:a16="http://schemas.microsoft.com/office/drawing/2014/main" id="{6158DB7B-409A-4D4D-9369-D7C0E7EABB68}"/>
              </a:ext>
            </a:extLst>
          </p:cNvPr>
          <p:cNvSpPr>
            <a:spLocks noChangeAspect="1"/>
          </p:cNvSpPr>
          <p:nvPr/>
        </p:nvSpPr>
        <p:spPr>
          <a:xfrm rot="10800000">
            <a:off x="1466442" y="5345463"/>
            <a:ext cx="348343" cy="348343"/>
          </a:xfrm>
          <a:prstGeom prst="pie">
            <a:avLst>
              <a:gd name="adj1" fmla="val 5347918"/>
              <a:gd name="adj2" fmla="val 16200000"/>
            </a:avLst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14725-B121-3041-9E31-0F2564D4E67A}"/>
              </a:ext>
            </a:extLst>
          </p:cNvPr>
          <p:cNvSpPr txBox="1"/>
          <p:nvPr/>
        </p:nvSpPr>
        <p:spPr>
          <a:xfrm>
            <a:off x="1278933" y="6205002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-1200</a:t>
            </a:r>
            <a:endParaRPr lang="en-US" sz="1600" dirty="0"/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FBB70CB2-AA48-412E-98AE-801BCAA8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게임 인터페이스 수정 및 </a:t>
            </a:r>
            <a:r>
              <a:rPr lang="ko-KR" altLang="en-US" b="1" dirty="0"/>
              <a:t>점수 취득 방식</a:t>
            </a:r>
            <a:r>
              <a:rPr lang="ko-KR" altLang="en-US" dirty="0"/>
              <a:t>에 해당되는 패턴 안내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28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인터페이스 수정 및 </a:t>
            </a:r>
            <a:r>
              <a:rPr lang="ko-KR" altLang="en-US" b="1" dirty="0"/>
              <a:t>점수 취득 방식</a:t>
            </a:r>
            <a:r>
              <a:rPr lang="ko-KR" altLang="en-US" dirty="0"/>
              <a:t>에 해당되는 패턴 안내 </a:t>
            </a:r>
            <a:r>
              <a:rPr lang="en-US" altLang="ko-KR" dirty="0"/>
              <a:t>(</a:t>
            </a:r>
            <a:r>
              <a:rPr lang="ko-KR" altLang="en-US" dirty="0" err="1"/>
              <a:t>다음장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540FC41-A6EF-441D-A00E-6A84020C7C28}"/>
              </a:ext>
            </a:extLst>
          </p:cNvPr>
          <p:cNvGrpSpPr/>
          <p:nvPr/>
        </p:nvGrpSpPr>
        <p:grpSpPr>
          <a:xfrm>
            <a:off x="155141" y="1658865"/>
            <a:ext cx="11526491" cy="3977880"/>
            <a:chOff x="210554" y="2065307"/>
            <a:chExt cx="11526491" cy="3977880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8395C17-C980-4E51-8FFF-1ED774E5534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30052" y="2811884"/>
              <a:ext cx="5420653" cy="3231303"/>
            </a:xfrm>
            <a:prstGeom prst="rect">
              <a:avLst/>
            </a:prstGeom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A4E38D5-E0E3-4CAE-8089-88A4E0354943}"/>
                </a:ext>
              </a:extLst>
            </p:cNvPr>
            <p:cNvSpPr/>
            <p:nvPr/>
          </p:nvSpPr>
          <p:spPr>
            <a:xfrm>
              <a:off x="3460000" y="2668900"/>
              <a:ext cx="665922" cy="496957"/>
            </a:xfrm>
            <a:prstGeom prst="roundRect">
              <a:avLst/>
            </a:prstGeom>
            <a:solidFill>
              <a:srgbClr val="0070C0">
                <a:alpha val="29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8D4CC09-ABC0-456E-B423-1794163B9622}"/>
                </a:ext>
              </a:extLst>
            </p:cNvPr>
            <p:cNvSpPr/>
            <p:nvPr/>
          </p:nvSpPr>
          <p:spPr>
            <a:xfrm>
              <a:off x="3636069" y="3068662"/>
              <a:ext cx="1119809" cy="349997"/>
            </a:xfrm>
            <a:prstGeom prst="roundRect">
              <a:avLst/>
            </a:prstGeom>
            <a:solidFill>
              <a:schemeClr val="accent2">
                <a:alpha val="29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C4755E5-DD89-47F0-924E-4AA0593A3FC8}"/>
                </a:ext>
              </a:extLst>
            </p:cNvPr>
            <p:cNvSpPr/>
            <p:nvPr/>
          </p:nvSpPr>
          <p:spPr>
            <a:xfrm>
              <a:off x="6975873" y="2736764"/>
              <a:ext cx="1875183" cy="496957"/>
            </a:xfrm>
            <a:prstGeom prst="roundRect">
              <a:avLst/>
            </a:prstGeom>
            <a:solidFill>
              <a:srgbClr val="FFFF00">
                <a:alpha val="29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3CF5F86-7602-4ADC-8456-F8D998346F59}"/>
                </a:ext>
              </a:extLst>
            </p:cNvPr>
            <p:cNvSpPr/>
            <p:nvPr/>
          </p:nvSpPr>
          <p:spPr>
            <a:xfrm>
              <a:off x="7724882" y="3068662"/>
              <a:ext cx="1119809" cy="349997"/>
            </a:xfrm>
            <a:prstGeom prst="roundRect">
              <a:avLst/>
            </a:prstGeom>
            <a:solidFill>
              <a:srgbClr val="92D050">
                <a:alpha val="29000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2B2C5-1358-48A5-866F-9E57D10D01F9}"/>
                </a:ext>
              </a:extLst>
            </p:cNvPr>
            <p:cNvSpPr txBox="1"/>
            <p:nvPr/>
          </p:nvSpPr>
          <p:spPr>
            <a:xfrm>
              <a:off x="8754979" y="2065307"/>
              <a:ext cx="2124299" cy="338554"/>
            </a:xfrm>
            <a:prstGeom prst="rect">
              <a:avLst/>
            </a:prstGeom>
            <a:solidFill>
              <a:srgbClr val="FFFF00">
                <a:alpha val="24000"/>
              </a:srgb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앞으로 예정된 목표들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72C9B20-3479-4E55-8BC6-D026F4D0562C}"/>
                </a:ext>
              </a:extLst>
            </p:cNvPr>
            <p:cNvCxnSpPr>
              <a:cxnSpLocks/>
              <a:stCxn id="41" idx="2"/>
              <a:endCxn id="39" idx="0"/>
            </p:cNvCxnSpPr>
            <p:nvPr/>
          </p:nvCxnSpPr>
          <p:spPr>
            <a:xfrm flipH="1">
              <a:off x="7913465" y="2403861"/>
              <a:ext cx="1903664" cy="332903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3A8B83-F591-4DAA-95CA-2559E5B804F7}"/>
                </a:ext>
              </a:extLst>
            </p:cNvPr>
            <p:cNvSpPr txBox="1"/>
            <p:nvPr/>
          </p:nvSpPr>
          <p:spPr>
            <a:xfrm>
              <a:off x="8950705" y="3826223"/>
              <a:ext cx="2786340" cy="338554"/>
            </a:xfrm>
            <a:prstGeom prst="rect">
              <a:avLst/>
            </a:prstGeom>
            <a:solidFill>
              <a:srgbClr val="92D050">
                <a:alpha val="24000"/>
              </a:srgb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현재 목표에서의 실시간 점수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619AB07-7823-4505-80FA-9424C7B2E64E}"/>
                </a:ext>
              </a:extLst>
            </p:cNvPr>
            <p:cNvCxnSpPr>
              <a:cxnSpLocks/>
              <a:stCxn id="43" idx="1"/>
              <a:endCxn id="40" idx="2"/>
            </p:cNvCxnSpPr>
            <p:nvPr/>
          </p:nvCxnSpPr>
          <p:spPr>
            <a:xfrm flipH="1" flipV="1">
              <a:off x="8284787" y="3418659"/>
              <a:ext cx="665918" cy="57684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3A80E8-3C08-4742-9491-67C8B6CCCF6B}"/>
                </a:ext>
              </a:extLst>
            </p:cNvPr>
            <p:cNvSpPr txBox="1"/>
            <p:nvPr/>
          </p:nvSpPr>
          <p:spPr>
            <a:xfrm>
              <a:off x="210554" y="3826223"/>
              <a:ext cx="2422458" cy="338554"/>
            </a:xfrm>
            <a:prstGeom prst="rect">
              <a:avLst/>
            </a:prstGeom>
            <a:solidFill>
              <a:schemeClr val="accent2">
                <a:alpha val="24000"/>
              </a:scheme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직전 판에서 획득한 점수</a:t>
              </a: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A7F60BBF-1D3E-4EA0-91A4-C150ADBFD034}"/>
                </a:ext>
              </a:extLst>
            </p:cNvPr>
            <p:cNvCxnSpPr>
              <a:cxnSpLocks/>
              <a:stCxn id="45" idx="3"/>
              <a:endCxn id="38" idx="2"/>
            </p:cNvCxnSpPr>
            <p:nvPr/>
          </p:nvCxnSpPr>
          <p:spPr>
            <a:xfrm flipV="1">
              <a:off x="2633012" y="3418659"/>
              <a:ext cx="1562962" cy="57684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B7E34F1-3A09-4F4D-AE3E-0B4617BEB187}"/>
                </a:ext>
              </a:extLst>
            </p:cNvPr>
            <p:cNvSpPr txBox="1"/>
            <p:nvPr/>
          </p:nvSpPr>
          <p:spPr>
            <a:xfrm>
              <a:off x="1569765" y="3074383"/>
              <a:ext cx="1100231" cy="584775"/>
            </a:xfrm>
            <a:prstGeom prst="rect">
              <a:avLst/>
            </a:prstGeom>
            <a:solidFill>
              <a:srgbClr val="0070C0">
                <a:alpha val="24000"/>
              </a:srgbClr>
            </a:solidFill>
            <a:ln>
              <a:solidFill>
                <a:schemeClr val="tx2">
                  <a:alpha val="76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현 점수 취득 방식</a:t>
              </a: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DD9B544-DDFB-4405-A5EC-CA0D7455FAE5}"/>
                </a:ext>
              </a:extLst>
            </p:cNvPr>
            <p:cNvCxnSpPr>
              <a:cxnSpLocks/>
              <a:stCxn id="47" idx="3"/>
              <a:endCxn id="37" idx="1"/>
            </p:cNvCxnSpPr>
            <p:nvPr/>
          </p:nvCxnSpPr>
          <p:spPr>
            <a:xfrm flipV="1">
              <a:off x="2669996" y="2917379"/>
              <a:ext cx="790004" cy="44939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29">
            <a:extLst>
              <a:ext uri="{FF2B5EF4-FFF2-40B4-BE49-F238E27FC236}">
                <a16:creationId xmlns:a16="http://schemas.microsoft.com/office/drawing/2014/main" id="{1A22D38C-9D7A-084C-923F-56F99E802520}"/>
              </a:ext>
            </a:extLst>
          </p:cNvPr>
          <p:cNvSpPr>
            <a:spLocks noChangeAspect="1"/>
          </p:cNvSpPr>
          <p:nvPr/>
        </p:nvSpPr>
        <p:spPr>
          <a:xfrm>
            <a:off x="838200" y="4355473"/>
            <a:ext cx="348343" cy="348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1">
            <a:extLst>
              <a:ext uri="{FF2B5EF4-FFF2-40B4-BE49-F238E27FC236}">
                <a16:creationId xmlns:a16="http://schemas.microsoft.com/office/drawing/2014/main" id="{A8A2D7B6-F96A-EA4C-A387-B94C3A7334C0}"/>
              </a:ext>
            </a:extLst>
          </p:cNvPr>
          <p:cNvGrpSpPr/>
          <p:nvPr/>
        </p:nvGrpSpPr>
        <p:grpSpPr>
          <a:xfrm>
            <a:off x="1466400" y="4339950"/>
            <a:ext cx="348343" cy="348344"/>
            <a:chOff x="2826661" y="1690686"/>
            <a:chExt cx="348343" cy="348344"/>
          </a:xfrm>
        </p:grpSpPr>
        <p:sp>
          <p:nvSpPr>
            <p:cNvPr id="19" name="부분 원형 10">
              <a:extLst>
                <a:ext uri="{FF2B5EF4-FFF2-40B4-BE49-F238E27FC236}">
                  <a16:creationId xmlns:a16="http://schemas.microsoft.com/office/drawing/2014/main" id="{9D0D3E09-5745-1E4E-B8C4-A2D3A39FC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부분 원형 32">
              <a:extLst>
                <a:ext uri="{FF2B5EF4-FFF2-40B4-BE49-F238E27FC236}">
                  <a16:creationId xmlns:a16="http://schemas.microsoft.com/office/drawing/2014/main" id="{EDE8F487-9BBB-C841-9F75-E34B76A675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0D10C4-ABDB-BB41-91DF-190E675E0D14}"/>
              </a:ext>
            </a:extLst>
          </p:cNvPr>
          <p:cNvSpPr txBox="1"/>
          <p:nvPr/>
        </p:nvSpPr>
        <p:spPr>
          <a:xfrm>
            <a:off x="695900" y="4795134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+100</a:t>
            </a:r>
            <a:r>
              <a:rPr lang="ko-KR" altLang="en-US" sz="1600" dirty="0"/>
              <a:t>     </a:t>
            </a:r>
            <a:r>
              <a:rPr lang="en-US" altLang="ko-KR" sz="1600" dirty="0"/>
              <a:t>-30</a:t>
            </a:r>
            <a:endParaRPr lang="en-US" sz="1600" dirty="0"/>
          </a:p>
        </p:txBody>
      </p:sp>
      <p:sp>
        <p:nvSpPr>
          <p:cNvPr id="22" name="부분 원형 32">
            <a:extLst>
              <a:ext uri="{FF2B5EF4-FFF2-40B4-BE49-F238E27FC236}">
                <a16:creationId xmlns:a16="http://schemas.microsoft.com/office/drawing/2014/main" id="{5F8B722A-3511-7848-9497-35EA34129097}"/>
              </a:ext>
            </a:extLst>
          </p:cNvPr>
          <p:cNvSpPr>
            <a:spLocks noChangeAspect="1"/>
          </p:cNvSpPr>
          <p:nvPr/>
        </p:nvSpPr>
        <p:spPr>
          <a:xfrm>
            <a:off x="1466400" y="4329432"/>
            <a:ext cx="348343" cy="348343"/>
          </a:xfrm>
          <a:prstGeom prst="pie">
            <a:avLst>
              <a:gd name="adj1" fmla="val 5347918"/>
              <a:gd name="adj2" fmla="val 16200000"/>
            </a:avLst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9">
            <a:extLst>
              <a:ext uri="{FF2B5EF4-FFF2-40B4-BE49-F238E27FC236}">
                <a16:creationId xmlns:a16="http://schemas.microsoft.com/office/drawing/2014/main" id="{1406A33F-6044-384D-8229-A3E2C979CCDC}"/>
              </a:ext>
            </a:extLst>
          </p:cNvPr>
          <p:cNvSpPr>
            <a:spLocks noChangeAspect="1"/>
          </p:cNvSpPr>
          <p:nvPr/>
        </p:nvSpPr>
        <p:spPr>
          <a:xfrm>
            <a:off x="838200" y="5373136"/>
            <a:ext cx="348343" cy="348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11">
            <a:extLst>
              <a:ext uri="{FF2B5EF4-FFF2-40B4-BE49-F238E27FC236}">
                <a16:creationId xmlns:a16="http://schemas.microsoft.com/office/drawing/2014/main" id="{22C16C06-0DBA-D942-9DD6-7E9CB70F329C}"/>
              </a:ext>
            </a:extLst>
          </p:cNvPr>
          <p:cNvGrpSpPr/>
          <p:nvPr/>
        </p:nvGrpSpPr>
        <p:grpSpPr>
          <a:xfrm>
            <a:off x="1466400" y="5357613"/>
            <a:ext cx="348343" cy="348344"/>
            <a:chOff x="2826661" y="1690686"/>
            <a:chExt cx="348343" cy="348344"/>
          </a:xfrm>
        </p:grpSpPr>
        <p:sp>
          <p:nvSpPr>
            <p:cNvPr id="25" name="부분 원형 10">
              <a:extLst>
                <a:ext uri="{FF2B5EF4-FFF2-40B4-BE49-F238E27FC236}">
                  <a16:creationId xmlns:a16="http://schemas.microsoft.com/office/drawing/2014/main" id="{59DA9201-5141-B143-B388-8AC69AEAD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부분 원형 32">
              <a:extLst>
                <a:ext uri="{FF2B5EF4-FFF2-40B4-BE49-F238E27FC236}">
                  <a16:creationId xmlns:a16="http://schemas.microsoft.com/office/drawing/2014/main" id="{C1731E1F-DC16-0745-B401-E6D6DAB17FC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82B5EA7-41CE-F741-A126-D3F6B4153BE0}"/>
              </a:ext>
            </a:extLst>
          </p:cNvPr>
          <p:cNvSpPr txBox="1"/>
          <p:nvPr/>
        </p:nvSpPr>
        <p:spPr>
          <a:xfrm>
            <a:off x="606691" y="5811642"/>
            <a:ext cx="1409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+100</a:t>
            </a:r>
            <a:r>
              <a:rPr lang="ko-KR" altLang="en-US" sz="1600" dirty="0"/>
              <a:t>     </a:t>
            </a:r>
            <a:r>
              <a:rPr lang="en-US" altLang="ko-KR" sz="1600" dirty="0"/>
              <a:t>-30,</a:t>
            </a:r>
            <a:r>
              <a:rPr lang="ko-KR" altLang="en-US" sz="1600" dirty="0"/>
              <a:t> </a:t>
            </a:r>
            <a:r>
              <a:rPr lang="en-US" altLang="ko-KR" sz="1600" dirty="0"/>
              <a:t>40</a:t>
            </a:r>
            <a:endParaRPr lang="en-US" sz="1600" dirty="0"/>
          </a:p>
        </p:txBody>
      </p:sp>
      <p:sp>
        <p:nvSpPr>
          <p:cNvPr id="30" name="부분 원형 32">
            <a:extLst>
              <a:ext uri="{FF2B5EF4-FFF2-40B4-BE49-F238E27FC236}">
                <a16:creationId xmlns:a16="http://schemas.microsoft.com/office/drawing/2014/main" id="{6158DB7B-409A-4D4D-9369-D7C0E7EABB68}"/>
              </a:ext>
            </a:extLst>
          </p:cNvPr>
          <p:cNvSpPr>
            <a:spLocks noChangeAspect="1"/>
          </p:cNvSpPr>
          <p:nvPr/>
        </p:nvSpPr>
        <p:spPr>
          <a:xfrm rot="10800000">
            <a:off x="1466442" y="5345463"/>
            <a:ext cx="348343" cy="348343"/>
          </a:xfrm>
          <a:prstGeom prst="pie">
            <a:avLst>
              <a:gd name="adj1" fmla="val 5347918"/>
              <a:gd name="adj2" fmla="val 16200000"/>
            </a:avLst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14725-B121-3041-9E31-0F2564D4E67A}"/>
              </a:ext>
            </a:extLst>
          </p:cNvPr>
          <p:cNvSpPr txBox="1"/>
          <p:nvPr/>
        </p:nvSpPr>
        <p:spPr>
          <a:xfrm>
            <a:off x="1278933" y="6205002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-1200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5129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★</a:t>
            </a:r>
            <a:r>
              <a:rPr lang="ko-KR" altLang="en-US" dirty="0"/>
              <a:t>게임의 전반적인 안내 사항</a:t>
            </a:r>
            <a:r>
              <a:rPr lang="en-US" altLang="ko-KR" dirty="0"/>
              <a:t>★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73CB7-9CB2-4E3A-A9B0-39A6197F9D66}"/>
                  </a:ext>
                </a:extLst>
              </p:cNvPr>
              <p:cNvSpPr txBox="1"/>
              <p:nvPr/>
            </p:nvSpPr>
            <p:spPr>
              <a:xfrm>
                <a:off x="1013405" y="4967048"/>
                <a:ext cx="10340395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400" dirty="0"/>
                  <a:t>좌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우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상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하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밖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ko-KR" altLang="en-US" sz="2400" dirty="0"/>
                  <a:t>안 의 순서대로 진행됩니다</a:t>
                </a:r>
                <a:r>
                  <a:rPr lang="en-US" altLang="ko-K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1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sz="2400" dirty="0"/>
                  <a:t>색깔은 랜덤하게 배치될 예정입니다</a:t>
                </a:r>
                <a:r>
                  <a:rPr lang="en-US" altLang="ko-KR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ko-KR" sz="1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solidFill>
                      <a:srgbClr val="FF0000"/>
                    </a:solidFill>
                  </a:rPr>
                  <a:t>*</a:t>
                </a:r>
                <a:r>
                  <a:rPr lang="ko-KR" altLang="en-US" sz="2400" dirty="0">
                    <a:solidFill>
                      <a:srgbClr val="FF0000"/>
                    </a:solidFill>
                  </a:rPr>
                  <a:t>라이프를 모두 소진하면 스테이지가 바뀝니다</a:t>
                </a:r>
                <a:r>
                  <a:rPr lang="en-US" altLang="ko-KR" sz="2400" dirty="0">
                    <a:solidFill>
                      <a:srgbClr val="FF0000"/>
                    </a:solidFill>
                  </a:rPr>
                  <a:t>.</a:t>
                </a:r>
                <a:r>
                  <a:rPr lang="ko-KR" altLang="en-US" sz="2400" dirty="0">
                    <a:solidFill>
                      <a:srgbClr val="FF0000"/>
                    </a:solidFill>
                  </a:rPr>
                  <a:t> * </a:t>
                </a:r>
                <a:endParaRPr lang="en-US" altLang="ko-KR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473CB7-9CB2-4E3A-A9B0-39A6197F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05" y="4967048"/>
                <a:ext cx="10340395" cy="1508105"/>
              </a:xfrm>
              <a:prstGeom prst="rect">
                <a:avLst/>
              </a:prstGeom>
              <a:blipFill>
                <a:blip r:embed="rId3"/>
                <a:stretch>
                  <a:fillRect l="-766" t="-4049" b="-85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6A5CDA36-CC11-4368-AF2C-478AA9AC5B01}"/>
              </a:ext>
            </a:extLst>
          </p:cNvPr>
          <p:cNvGrpSpPr/>
          <p:nvPr/>
        </p:nvGrpSpPr>
        <p:grpSpPr>
          <a:xfrm>
            <a:off x="776828" y="2045702"/>
            <a:ext cx="4493671" cy="1821813"/>
            <a:chOff x="1308535" y="1950266"/>
            <a:chExt cx="3032643" cy="121940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A47845-B727-4991-8C35-8D0EED844320}"/>
                </a:ext>
              </a:extLst>
            </p:cNvPr>
            <p:cNvSpPr txBox="1"/>
            <p:nvPr/>
          </p:nvSpPr>
          <p:spPr>
            <a:xfrm>
              <a:off x="1308535" y="19502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a</a:t>
              </a:r>
              <a:endParaRPr lang="ko-KR" altLang="en-US" b="1" dirty="0"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F026EEB-3918-43BA-8856-7DB586BCA6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5028" y="2356771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64834AB-0F27-4AED-8AD4-1474C81E8C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9228" y="2356771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586EFC5-89E8-4D9C-BE78-0984B3638F89}"/>
                </a:ext>
              </a:extLst>
            </p:cNvPr>
            <p:cNvGrpSpPr/>
            <p:nvPr/>
          </p:nvGrpSpPr>
          <p:grpSpPr>
            <a:xfrm>
              <a:off x="2783428" y="2356771"/>
              <a:ext cx="360000" cy="360000"/>
              <a:chOff x="2826661" y="1690686"/>
              <a:chExt cx="348343" cy="348344"/>
            </a:xfrm>
          </p:grpSpPr>
          <p:sp>
            <p:nvSpPr>
              <p:cNvPr id="22" name="부분 원형 21">
                <a:extLst>
                  <a:ext uri="{FF2B5EF4-FFF2-40B4-BE49-F238E27FC236}">
                    <a16:creationId xmlns:a16="http://schemas.microsoft.com/office/drawing/2014/main" id="{B2DB008A-D4A9-4875-9130-2B28EF9267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661" y="1690687"/>
                <a:ext cx="348343" cy="348343"/>
              </a:xfrm>
              <a:prstGeom prst="pie">
                <a:avLst>
                  <a:gd name="adj1" fmla="val 5347918"/>
                  <a:gd name="adj2" fmla="val 1620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부분 원형 22">
                <a:extLst>
                  <a:ext uri="{FF2B5EF4-FFF2-40B4-BE49-F238E27FC236}">
                    <a16:creationId xmlns:a16="http://schemas.microsoft.com/office/drawing/2014/main" id="{1D618B26-118A-435E-B34B-C0F7AE467EC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6661" y="1690686"/>
                <a:ext cx="348343" cy="348343"/>
              </a:xfrm>
              <a:prstGeom prst="pie">
                <a:avLst>
                  <a:gd name="adj1" fmla="val 5347918"/>
                  <a:gd name="adj2" fmla="val 1620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6238790-579F-4C26-AAF9-37C089A54F87}"/>
                </a:ext>
              </a:extLst>
            </p:cNvPr>
            <p:cNvGrpSpPr/>
            <p:nvPr/>
          </p:nvGrpSpPr>
          <p:grpSpPr>
            <a:xfrm rot="16200000">
              <a:off x="3367628" y="2356487"/>
              <a:ext cx="360000" cy="360000"/>
              <a:chOff x="2826661" y="1690686"/>
              <a:chExt cx="348343" cy="348344"/>
            </a:xfrm>
          </p:grpSpPr>
          <p:sp>
            <p:nvSpPr>
              <p:cNvPr id="25" name="부분 원형 24">
                <a:extLst>
                  <a:ext uri="{FF2B5EF4-FFF2-40B4-BE49-F238E27FC236}">
                    <a16:creationId xmlns:a16="http://schemas.microsoft.com/office/drawing/2014/main" id="{B1104D31-D614-478F-AEFE-3B931741DD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26661" y="1690687"/>
                <a:ext cx="348343" cy="348343"/>
              </a:xfrm>
              <a:prstGeom prst="pie">
                <a:avLst>
                  <a:gd name="adj1" fmla="val 5347918"/>
                  <a:gd name="adj2" fmla="val 1620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부분 원형 25">
                <a:extLst>
                  <a:ext uri="{FF2B5EF4-FFF2-40B4-BE49-F238E27FC236}">
                    <a16:creationId xmlns:a16="http://schemas.microsoft.com/office/drawing/2014/main" id="{98291DC2-EAD8-48EC-8E05-98BB91D168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826661" y="1690686"/>
                <a:ext cx="348343" cy="348343"/>
              </a:xfrm>
              <a:prstGeom prst="pie">
                <a:avLst>
                  <a:gd name="adj1" fmla="val 5347918"/>
                  <a:gd name="adj2" fmla="val 16200000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0801B68-655B-4B30-BAEE-FE7E8319351D}"/>
                </a:ext>
              </a:extLst>
            </p:cNvPr>
            <p:cNvGrpSpPr/>
            <p:nvPr/>
          </p:nvGrpSpPr>
          <p:grpSpPr>
            <a:xfrm>
              <a:off x="3951826" y="2356487"/>
              <a:ext cx="360000" cy="360000"/>
              <a:chOff x="3995062" y="1690689"/>
              <a:chExt cx="348343" cy="348343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8D9B9F3-F98E-4EA6-A905-662854C736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95062" y="1690689"/>
                <a:ext cx="348343" cy="3483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D9A91AE-08C7-4B7F-BC43-8F59737A2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79233" y="1774858"/>
                <a:ext cx="180000" cy="1800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B7D6AF-5A12-480D-A77F-2714951D9D45}"/>
                </a:ext>
              </a:extLst>
            </p:cNvPr>
            <p:cNvSpPr txBox="1"/>
            <p:nvPr/>
          </p:nvSpPr>
          <p:spPr>
            <a:xfrm>
              <a:off x="1557623" y="2858584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(a)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B6959C-AA6D-4E15-87A4-A819345C6E68}"/>
                </a:ext>
              </a:extLst>
            </p:cNvPr>
            <p:cNvSpPr txBox="1"/>
            <p:nvPr/>
          </p:nvSpPr>
          <p:spPr>
            <a:xfrm>
              <a:off x="2173082" y="2858584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(b)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6F6546-8E23-4EF3-B0AF-D6CC04C7B314}"/>
                </a:ext>
              </a:extLst>
            </p:cNvPr>
            <p:cNvSpPr txBox="1"/>
            <p:nvPr/>
          </p:nvSpPr>
          <p:spPr>
            <a:xfrm>
              <a:off x="2754076" y="2858584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(c)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017BC4-6815-40EF-B11E-1B94AACFC272}"/>
                </a:ext>
              </a:extLst>
            </p:cNvPr>
            <p:cNvSpPr txBox="1"/>
            <p:nvPr/>
          </p:nvSpPr>
          <p:spPr>
            <a:xfrm>
              <a:off x="3338275" y="2861897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(d)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BF2B66-1C9F-4323-B66D-38926A118728}"/>
                </a:ext>
              </a:extLst>
            </p:cNvPr>
            <p:cNvSpPr txBox="1"/>
            <p:nvPr/>
          </p:nvSpPr>
          <p:spPr>
            <a:xfrm>
              <a:off x="3922474" y="2861897"/>
              <a:ext cx="418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(e)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1">
                <a:extLst>
                  <a:ext uri="{FF2B5EF4-FFF2-40B4-BE49-F238E27FC236}">
                    <a16:creationId xmlns:a16="http://schemas.microsoft.com/office/drawing/2014/main" id="{84462315-C9C5-4422-AF47-DB6A46E4FE6F}"/>
                  </a:ext>
                </a:extLst>
              </p:cNvPr>
              <p:cNvSpPr/>
              <p:nvPr/>
            </p:nvSpPr>
            <p:spPr>
              <a:xfrm>
                <a:off x="5816731" y="1763379"/>
                <a:ext cx="6236792" cy="2745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a.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b="1" dirty="0"/>
                  <a:t>(a) : (</a:t>
                </a:r>
                <a:r>
                  <a:rPr lang="ko-KR" altLang="en-US" sz="1600" b="1" dirty="0"/>
                  <a:t>현 스테이지에서 받은 점수</a:t>
                </a:r>
                <a:r>
                  <a:rPr lang="en-US" sz="1600" b="1" dirty="0"/>
                  <a:t>) x -1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b="1" dirty="0"/>
                  <a:t>(b) : </a:t>
                </a:r>
                <a:r>
                  <a:rPr lang="en-US" altLang="ko-KR" sz="1600" b="1" dirty="0"/>
                  <a:t>(</a:t>
                </a:r>
                <a:r>
                  <a:rPr lang="ko-KR" altLang="en-US" sz="1600" b="1" dirty="0"/>
                  <a:t>현 스테이지에서 받은 점수</a:t>
                </a:r>
                <a:r>
                  <a:rPr lang="en-US" altLang="ko-KR" sz="1600" b="1" dirty="0"/>
                  <a:t>) x +1 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1600" b="1" dirty="0"/>
                  <a:t>(c)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스</m:t>
                        </m:r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테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에</m:t>
                        </m:r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서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받</m:t>
                        </m:r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은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점</m:t>
                        </m:r>
                        <m:r>
                          <a:rPr lang="ko-KR" altLang="en-US" sz="1600" b="1" i="1" smtClean="0">
                            <a:latin typeface="Cambria Math" panose="02040503050406030204" pitchFamily="18" charset="0"/>
                          </a:rPr>
                          <m:t>수</m:t>
                        </m:r>
                      </m:e>
                    </m:d>
                    <m:r>
                      <a:rPr lang="en-US" altLang="ko-KR" sz="1600" b="1">
                        <a:latin typeface="Cambria Math" panose="02040503050406030204" pitchFamily="18" charset="0"/>
                      </a:rPr>
                      <m:t>×(</m:t>
                    </m:r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현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스테이지에서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받은</m:t>
                    </m:r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>
                        <a:latin typeface="Cambria Math" panose="02040503050406030204" pitchFamily="18" charset="0"/>
                      </a:rPr>
                      <m:t>점수</m:t>
                    </m:r>
                    <m:r>
                      <a:rPr lang="en-US" altLang="ko-KR" sz="16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b="1" dirty="0"/>
                  <a:t> </a:t>
                </a:r>
                <a:endParaRPr lang="ko-KR" altLang="ko-KR" sz="1600" b="1" dirty="0"/>
              </a:p>
              <a:p>
                <a:pPr>
                  <a:spcBef>
                    <a:spcPts val="1200"/>
                  </a:spcBef>
                </a:pPr>
                <a:r>
                  <a:rPr lang="en-US" sz="1600" b="1" dirty="0"/>
                  <a:t>(d)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ko-KR" altLang="ko-K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전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스테이지에서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받은</m:t>
                            </m:r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600" b="1" i="1">
                                <a:latin typeface="Cambria Math" panose="02040503050406030204" pitchFamily="18" charset="0"/>
                              </a:rPr>
                              <m:t>점수</m:t>
                            </m:r>
                          </m:e>
                        </m:d>
                      </m:num>
                      <m:den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현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스테이지에서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받은</m:t>
                        </m:r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b="1" i="1">
                            <a:latin typeface="Cambria Math" panose="02040503050406030204" pitchFamily="18" charset="0"/>
                          </a:rPr>
                          <m:t>점수</m:t>
                        </m:r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b="1" dirty="0"/>
              </a:p>
              <a:p>
                <a:pPr>
                  <a:spcBef>
                    <a:spcPts val="1200"/>
                  </a:spcBef>
                </a:pPr>
                <a:r>
                  <a:rPr lang="en-US" sz="1600" b="1" dirty="0"/>
                  <a:t>(e)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ko-KR" altLang="ko-KR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ko-KR" altLang="ko-K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전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스테이지에서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받은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점수</m:t>
                                </m:r>
                              </m:e>
                            </m:d>
                            <m:r>
                              <a:rPr lang="en-US" altLang="ko-KR" sz="16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b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ko-KR" altLang="ko-KR" sz="16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현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스테이지에서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받은</m:t>
                                </m:r>
                                <m:r>
                                  <a:rPr lang="en-US" altLang="ko-KR" sz="16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ko-KR" altLang="en-US" sz="1600" b="1" i="1">
                                    <a:latin typeface="Cambria Math" panose="02040503050406030204" pitchFamily="18" charset="0"/>
                                  </a:rPr>
                                  <m:t>점수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endParaRPr lang="en-US" altLang="ko-KR" sz="1600" b="1" dirty="0"/>
              </a:p>
            </p:txBody>
          </p:sp>
        </mc:Choice>
        <mc:Fallback xmlns="">
          <p:sp>
            <p:nvSpPr>
              <p:cNvPr id="50" name="Rectangle 1">
                <a:extLst>
                  <a:ext uri="{FF2B5EF4-FFF2-40B4-BE49-F238E27FC236}">
                    <a16:creationId xmlns:a16="http://schemas.microsoft.com/office/drawing/2014/main" id="{84462315-C9C5-4422-AF47-DB6A46E4F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731" y="1763379"/>
                <a:ext cx="6236792" cy="2745752"/>
              </a:xfrm>
              <a:prstGeom prst="rect">
                <a:avLst/>
              </a:prstGeom>
              <a:blipFill>
                <a:blip r:embed="rId4"/>
                <a:stretch>
                  <a:fillRect l="-489" t="-665" b="-13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64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★</a:t>
            </a:r>
            <a:r>
              <a:rPr lang="ko-KR" altLang="en-US" dirty="0"/>
              <a:t>게임의 전반적인 안내 사항</a:t>
            </a:r>
            <a:r>
              <a:rPr lang="en-US" altLang="ko-KR" dirty="0"/>
              <a:t>★</a:t>
            </a:r>
            <a:endParaRPr lang="ko-KR" altLang="en-US" dirty="0"/>
          </a:p>
        </p:txBody>
      </p:sp>
      <p:grpSp>
        <p:nvGrpSpPr>
          <p:cNvPr id="39" name="그룹 11">
            <a:extLst>
              <a:ext uri="{FF2B5EF4-FFF2-40B4-BE49-F238E27FC236}">
                <a16:creationId xmlns:a16="http://schemas.microsoft.com/office/drawing/2014/main" id="{20E0C42D-159C-3847-8AD6-5EA2D3EB6605}"/>
              </a:ext>
            </a:extLst>
          </p:cNvPr>
          <p:cNvGrpSpPr/>
          <p:nvPr/>
        </p:nvGrpSpPr>
        <p:grpSpPr>
          <a:xfrm>
            <a:off x="834332" y="4648842"/>
            <a:ext cx="533580" cy="536618"/>
            <a:chOff x="2826661" y="1690686"/>
            <a:chExt cx="348343" cy="348344"/>
          </a:xfrm>
        </p:grpSpPr>
        <p:sp>
          <p:nvSpPr>
            <p:cNvPr id="40" name="부분 원형 10">
              <a:extLst>
                <a:ext uri="{FF2B5EF4-FFF2-40B4-BE49-F238E27FC236}">
                  <a16:creationId xmlns:a16="http://schemas.microsoft.com/office/drawing/2014/main" id="{E639EA33-14AD-1B40-9B41-D69D4A51E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부분 원형 32">
              <a:extLst>
                <a:ext uri="{FF2B5EF4-FFF2-40B4-BE49-F238E27FC236}">
                  <a16:creationId xmlns:a16="http://schemas.microsoft.com/office/drawing/2014/main" id="{5ECF27B1-746A-B947-8918-DD0A3E9709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그룹 11">
            <a:extLst>
              <a:ext uri="{FF2B5EF4-FFF2-40B4-BE49-F238E27FC236}">
                <a16:creationId xmlns:a16="http://schemas.microsoft.com/office/drawing/2014/main" id="{6E56A970-E67C-7541-812D-63B6FAE52110}"/>
              </a:ext>
            </a:extLst>
          </p:cNvPr>
          <p:cNvGrpSpPr/>
          <p:nvPr/>
        </p:nvGrpSpPr>
        <p:grpSpPr>
          <a:xfrm rot="10800000">
            <a:off x="834332" y="2903025"/>
            <a:ext cx="537268" cy="536615"/>
            <a:chOff x="2826661" y="1690686"/>
            <a:chExt cx="348343" cy="348344"/>
          </a:xfrm>
        </p:grpSpPr>
        <p:sp>
          <p:nvSpPr>
            <p:cNvPr id="48" name="부분 원형 10">
              <a:extLst>
                <a:ext uri="{FF2B5EF4-FFF2-40B4-BE49-F238E27FC236}">
                  <a16:creationId xmlns:a16="http://schemas.microsoft.com/office/drawing/2014/main" id="{7646E577-98E1-7C47-8D4A-9BF1C824B5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부분 원형 32">
              <a:extLst>
                <a:ext uri="{FF2B5EF4-FFF2-40B4-BE49-F238E27FC236}">
                  <a16:creationId xmlns:a16="http://schemas.microsoft.com/office/drawing/2014/main" id="{CFD6F9FE-E42C-0D4A-A396-585CEAEE6B7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타원 7">
            <a:extLst>
              <a:ext uri="{FF2B5EF4-FFF2-40B4-BE49-F238E27FC236}">
                <a16:creationId xmlns:a16="http://schemas.microsoft.com/office/drawing/2014/main" id="{DAA9A648-9E11-D747-BA40-2191C606AD32}"/>
              </a:ext>
            </a:extLst>
          </p:cNvPr>
          <p:cNvSpPr>
            <a:spLocks noChangeAspect="1"/>
          </p:cNvSpPr>
          <p:nvPr/>
        </p:nvSpPr>
        <p:spPr>
          <a:xfrm>
            <a:off x="838200" y="2028225"/>
            <a:ext cx="537267" cy="5372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36">
            <a:extLst>
              <a:ext uri="{FF2B5EF4-FFF2-40B4-BE49-F238E27FC236}">
                <a16:creationId xmlns:a16="http://schemas.microsoft.com/office/drawing/2014/main" id="{177724B3-A74B-AD4D-B9AF-AC110E49BD44}"/>
              </a:ext>
            </a:extLst>
          </p:cNvPr>
          <p:cNvSpPr>
            <a:spLocks noChangeAspect="1"/>
          </p:cNvSpPr>
          <p:nvPr/>
        </p:nvSpPr>
        <p:spPr>
          <a:xfrm>
            <a:off x="834333" y="2028223"/>
            <a:ext cx="537267" cy="5372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55E0BE8-CBBC-2841-82AD-174631972573}"/>
              </a:ext>
            </a:extLst>
          </p:cNvPr>
          <p:cNvCxnSpPr>
            <a:stCxn id="57" idx="0"/>
            <a:endCxn id="57" idx="4"/>
          </p:cNvCxnSpPr>
          <p:nvPr/>
        </p:nvCxnSpPr>
        <p:spPr>
          <a:xfrm>
            <a:off x="1102967" y="2028223"/>
            <a:ext cx="0" cy="5372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EF0754-9510-024C-A9AE-50C19FD68EAF}"/>
              </a:ext>
            </a:extLst>
          </p:cNvPr>
          <p:cNvSpPr txBox="1"/>
          <p:nvPr/>
        </p:nvSpPr>
        <p:spPr>
          <a:xfrm>
            <a:off x="1872788" y="2183708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(-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(-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BA757-4394-FE42-BD4A-13DBBF3C050B}"/>
              </a:ext>
            </a:extLst>
          </p:cNvPr>
          <p:cNvSpPr/>
          <p:nvPr/>
        </p:nvSpPr>
        <p:spPr>
          <a:xfrm>
            <a:off x="1872788" y="2998392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(+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</a:p>
        </p:txBody>
      </p:sp>
      <p:sp>
        <p:nvSpPr>
          <p:cNvPr id="59" name="타원 29">
            <a:extLst>
              <a:ext uri="{FF2B5EF4-FFF2-40B4-BE49-F238E27FC236}">
                <a16:creationId xmlns:a16="http://schemas.microsoft.com/office/drawing/2014/main" id="{39B3C27D-01B9-6346-9AF2-909CA494083B}"/>
              </a:ext>
            </a:extLst>
          </p:cNvPr>
          <p:cNvSpPr>
            <a:spLocks noChangeAspect="1"/>
          </p:cNvSpPr>
          <p:nvPr/>
        </p:nvSpPr>
        <p:spPr>
          <a:xfrm>
            <a:off x="836457" y="3779936"/>
            <a:ext cx="534140" cy="5341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36">
            <a:extLst>
              <a:ext uri="{FF2B5EF4-FFF2-40B4-BE49-F238E27FC236}">
                <a16:creationId xmlns:a16="http://schemas.microsoft.com/office/drawing/2014/main" id="{3020B776-C356-A842-ACBA-03E3A0A8F6AD}"/>
              </a:ext>
            </a:extLst>
          </p:cNvPr>
          <p:cNvSpPr>
            <a:spLocks noChangeAspect="1"/>
          </p:cNvSpPr>
          <p:nvPr/>
        </p:nvSpPr>
        <p:spPr>
          <a:xfrm>
            <a:off x="834332" y="3777171"/>
            <a:ext cx="534140" cy="53414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D6A3DBF-4E13-AF43-8578-8D30400734C1}"/>
              </a:ext>
            </a:extLst>
          </p:cNvPr>
          <p:cNvCxnSpPr>
            <a:cxnSpLocks/>
            <a:stCxn id="60" idx="0"/>
          </p:cNvCxnSpPr>
          <p:nvPr/>
        </p:nvCxnSpPr>
        <p:spPr>
          <a:xfrm>
            <a:off x="1101402" y="3777171"/>
            <a:ext cx="1565" cy="5341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FDB7BB0-BBD7-0947-924F-0282CDFC0DBC}"/>
              </a:ext>
            </a:extLst>
          </p:cNvPr>
          <p:cNvSpPr txBox="1"/>
          <p:nvPr/>
        </p:nvSpPr>
        <p:spPr>
          <a:xfrm>
            <a:off x="1872788" y="3877527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EBD313-11A9-1B4C-8E94-F880CD45401E}"/>
              </a:ext>
            </a:extLst>
          </p:cNvPr>
          <p:cNvSpPr/>
          <p:nvPr/>
        </p:nvSpPr>
        <p:spPr>
          <a:xfrm>
            <a:off x="1872788" y="4756662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(+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</a:p>
        </p:txBody>
      </p:sp>
      <p:grpSp>
        <p:nvGrpSpPr>
          <p:cNvPr id="64" name="그룹 11">
            <a:extLst>
              <a:ext uri="{FF2B5EF4-FFF2-40B4-BE49-F238E27FC236}">
                <a16:creationId xmlns:a16="http://schemas.microsoft.com/office/drawing/2014/main" id="{41FE83C1-93F8-2848-B429-7CEA5E8E2F86}"/>
              </a:ext>
            </a:extLst>
          </p:cNvPr>
          <p:cNvGrpSpPr/>
          <p:nvPr/>
        </p:nvGrpSpPr>
        <p:grpSpPr>
          <a:xfrm rot="16200000">
            <a:off x="6824722" y="2914858"/>
            <a:ext cx="536400" cy="536400"/>
            <a:chOff x="2826661" y="1690686"/>
            <a:chExt cx="348345" cy="348346"/>
          </a:xfrm>
        </p:grpSpPr>
        <p:sp>
          <p:nvSpPr>
            <p:cNvPr id="65" name="부분 원형 10">
              <a:extLst>
                <a:ext uri="{FF2B5EF4-FFF2-40B4-BE49-F238E27FC236}">
                  <a16:creationId xmlns:a16="http://schemas.microsoft.com/office/drawing/2014/main" id="{9820E591-BEA1-9D4D-A215-A6D099BA2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부분 원형 32">
              <a:extLst>
                <a:ext uri="{FF2B5EF4-FFF2-40B4-BE49-F238E27FC236}">
                  <a16:creationId xmlns:a16="http://schemas.microsoft.com/office/drawing/2014/main" id="{2C68FA94-EBDF-134E-8896-6E983F0833F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그룹 11">
            <a:extLst>
              <a:ext uri="{FF2B5EF4-FFF2-40B4-BE49-F238E27FC236}">
                <a16:creationId xmlns:a16="http://schemas.microsoft.com/office/drawing/2014/main" id="{50C2335E-B7AB-5445-98B6-150DF858EF35}"/>
              </a:ext>
            </a:extLst>
          </p:cNvPr>
          <p:cNvGrpSpPr/>
          <p:nvPr/>
        </p:nvGrpSpPr>
        <p:grpSpPr>
          <a:xfrm rot="5400000">
            <a:off x="6824717" y="4648842"/>
            <a:ext cx="536400" cy="536400"/>
            <a:chOff x="2826661" y="1690686"/>
            <a:chExt cx="348344" cy="348344"/>
          </a:xfrm>
        </p:grpSpPr>
        <p:sp>
          <p:nvSpPr>
            <p:cNvPr id="77" name="부분 원형 10">
              <a:extLst>
                <a:ext uri="{FF2B5EF4-FFF2-40B4-BE49-F238E27FC236}">
                  <a16:creationId xmlns:a16="http://schemas.microsoft.com/office/drawing/2014/main" id="{6DED9BA1-DE21-3B40-B50F-AC0F7EE067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6661" y="1690687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부분 원형 32">
              <a:extLst>
                <a:ext uri="{FF2B5EF4-FFF2-40B4-BE49-F238E27FC236}">
                  <a16:creationId xmlns:a16="http://schemas.microsoft.com/office/drawing/2014/main" id="{3D2403F8-2B81-E84A-94C5-85D3756834D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6661" y="1690686"/>
              <a:ext cx="348343" cy="348343"/>
            </a:xfrm>
            <a:prstGeom prst="pie">
              <a:avLst>
                <a:gd name="adj1" fmla="val 5347918"/>
                <a:gd name="adj2" fmla="val 1620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0" name="타원 29">
            <a:extLst>
              <a:ext uri="{FF2B5EF4-FFF2-40B4-BE49-F238E27FC236}">
                <a16:creationId xmlns:a16="http://schemas.microsoft.com/office/drawing/2014/main" id="{C2D24F9B-3B18-C247-BADE-A13AB76D16A6}"/>
              </a:ext>
            </a:extLst>
          </p:cNvPr>
          <p:cNvSpPr>
            <a:spLocks noChangeAspect="1"/>
          </p:cNvSpPr>
          <p:nvPr/>
        </p:nvSpPr>
        <p:spPr>
          <a:xfrm>
            <a:off x="6824715" y="3802802"/>
            <a:ext cx="536400" cy="536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7">
            <a:extLst>
              <a:ext uri="{FF2B5EF4-FFF2-40B4-BE49-F238E27FC236}">
                <a16:creationId xmlns:a16="http://schemas.microsoft.com/office/drawing/2014/main" id="{8C7A87D9-E724-014C-8AB9-7C6BF0F8E640}"/>
              </a:ext>
            </a:extLst>
          </p:cNvPr>
          <p:cNvSpPr>
            <a:spLocks noChangeAspect="1"/>
          </p:cNvSpPr>
          <p:nvPr/>
        </p:nvSpPr>
        <p:spPr>
          <a:xfrm>
            <a:off x="6830825" y="2025921"/>
            <a:ext cx="536400" cy="536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36">
            <a:extLst>
              <a:ext uri="{FF2B5EF4-FFF2-40B4-BE49-F238E27FC236}">
                <a16:creationId xmlns:a16="http://schemas.microsoft.com/office/drawing/2014/main" id="{52818E16-BC0B-A243-BB67-83E16A56D6D5}"/>
              </a:ext>
            </a:extLst>
          </p:cNvPr>
          <p:cNvSpPr>
            <a:spLocks noChangeAspect="1"/>
          </p:cNvSpPr>
          <p:nvPr/>
        </p:nvSpPr>
        <p:spPr>
          <a:xfrm>
            <a:off x="6824717" y="2031392"/>
            <a:ext cx="536400" cy="536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36">
            <a:extLst>
              <a:ext uri="{FF2B5EF4-FFF2-40B4-BE49-F238E27FC236}">
                <a16:creationId xmlns:a16="http://schemas.microsoft.com/office/drawing/2014/main" id="{53DB5E06-5E3E-C34D-A52A-5FADD93BFBFE}"/>
              </a:ext>
            </a:extLst>
          </p:cNvPr>
          <p:cNvSpPr>
            <a:spLocks noChangeAspect="1"/>
          </p:cNvSpPr>
          <p:nvPr/>
        </p:nvSpPr>
        <p:spPr>
          <a:xfrm>
            <a:off x="6814783" y="3798326"/>
            <a:ext cx="536400" cy="5364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EA780C-FA45-224B-9082-6DDB1E274049}"/>
              </a:ext>
            </a:extLst>
          </p:cNvPr>
          <p:cNvCxnSpPr>
            <a:stCxn id="82" idx="2"/>
            <a:endCxn id="82" idx="6"/>
          </p:cNvCxnSpPr>
          <p:nvPr/>
        </p:nvCxnSpPr>
        <p:spPr>
          <a:xfrm>
            <a:off x="6824717" y="2299592"/>
            <a:ext cx="53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48C927D-B539-9A4E-8E04-C3E55BACBA45}"/>
              </a:ext>
            </a:extLst>
          </p:cNvPr>
          <p:cNvCxnSpPr/>
          <p:nvPr/>
        </p:nvCxnSpPr>
        <p:spPr>
          <a:xfrm>
            <a:off x="6814783" y="4066526"/>
            <a:ext cx="5364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67CBA82-BBF8-F94D-9D26-D2F0EBE94788}"/>
              </a:ext>
            </a:extLst>
          </p:cNvPr>
          <p:cNvSpPr txBox="1"/>
          <p:nvPr/>
        </p:nvSpPr>
        <p:spPr>
          <a:xfrm>
            <a:off x="7925926" y="2156106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(-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A9CBFE-52F2-4F46-9830-72DA3ACF4CDC}"/>
              </a:ext>
            </a:extLst>
          </p:cNvPr>
          <p:cNvSpPr/>
          <p:nvPr/>
        </p:nvSpPr>
        <p:spPr>
          <a:xfrm>
            <a:off x="7925926" y="2970790"/>
            <a:ext cx="347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(+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(-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9304316-EDA9-C14D-BB7E-3591AF9CEEC3}"/>
              </a:ext>
            </a:extLst>
          </p:cNvPr>
          <p:cNvSpPr txBox="1"/>
          <p:nvPr/>
        </p:nvSpPr>
        <p:spPr>
          <a:xfrm>
            <a:off x="7925926" y="3849925"/>
            <a:ext cx="33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(+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9675C6-AD44-A647-92BC-6631E24A4EE3}"/>
              </a:ext>
            </a:extLst>
          </p:cNvPr>
          <p:cNvSpPr/>
          <p:nvPr/>
        </p:nvSpPr>
        <p:spPr>
          <a:xfrm>
            <a:off x="7925926" y="4729060"/>
            <a:ext cx="3475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 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34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★</a:t>
            </a:r>
            <a:r>
              <a:rPr lang="ko-KR" altLang="en-US" dirty="0"/>
              <a:t>게임의 전반적인 안내 사항</a:t>
            </a:r>
            <a:r>
              <a:rPr lang="en-US" altLang="ko-KR" dirty="0"/>
              <a:t>★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F0754-9510-024C-A9AE-50C19FD68EAF}"/>
              </a:ext>
            </a:extLst>
          </p:cNvPr>
          <p:cNvSpPr txBox="1"/>
          <p:nvPr/>
        </p:nvSpPr>
        <p:spPr>
          <a:xfrm>
            <a:off x="1872788" y="2183708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{(-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 (-</a:t>
            </a:r>
            <a:r>
              <a:rPr lang="ko-KR" altLang="en-US" dirty="0"/>
              <a:t> 큰 수</a:t>
            </a:r>
            <a:r>
              <a:rPr lang="en-US" altLang="ko-KR" dirty="0"/>
              <a:t>)}^3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  <p:sp>
        <p:nvSpPr>
          <p:cNvPr id="36" name="타원 36">
            <a:extLst>
              <a:ext uri="{FF2B5EF4-FFF2-40B4-BE49-F238E27FC236}">
                <a16:creationId xmlns:a16="http://schemas.microsoft.com/office/drawing/2014/main" id="{43A52332-A3AC-D946-9780-57D8A89CEB72}"/>
              </a:ext>
            </a:extLst>
          </p:cNvPr>
          <p:cNvSpPr>
            <a:spLocks noChangeAspect="1"/>
          </p:cNvSpPr>
          <p:nvPr/>
        </p:nvSpPr>
        <p:spPr>
          <a:xfrm>
            <a:off x="1015524" y="2061146"/>
            <a:ext cx="525860" cy="536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791D41B-0E4D-E146-9132-7A1CD3A252E7}"/>
              </a:ext>
            </a:extLst>
          </p:cNvPr>
          <p:cNvSpPr>
            <a:spLocks noChangeAspect="1"/>
          </p:cNvSpPr>
          <p:nvPr/>
        </p:nvSpPr>
        <p:spPr>
          <a:xfrm>
            <a:off x="1141627" y="2208287"/>
            <a:ext cx="258730" cy="25873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36">
            <a:extLst>
              <a:ext uri="{FF2B5EF4-FFF2-40B4-BE49-F238E27FC236}">
                <a16:creationId xmlns:a16="http://schemas.microsoft.com/office/drawing/2014/main" id="{F19A2907-C8DA-1F42-8F50-015A5F96854C}"/>
              </a:ext>
            </a:extLst>
          </p:cNvPr>
          <p:cNvSpPr>
            <a:spLocks noChangeAspect="1"/>
          </p:cNvSpPr>
          <p:nvPr/>
        </p:nvSpPr>
        <p:spPr>
          <a:xfrm>
            <a:off x="1028102" y="2090145"/>
            <a:ext cx="500704" cy="50070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36">
            <a:extLst>
              <a:ext uri="{FF2B5EF4-FFF2-40B4-BE49-F238E27FC236}">
                <a16:creationId xmlns:a16="http://schemas.microsoft.com/office/drawing/2014/main" id="{017449F4-72D1-DF4F-83E2-6CA8CAE44B7C}"/>
              </a:ext>
            </a:extLst>
          </p:cNvPr>
          <p:cNvSpPr>
            <a:spLocks noChangeAspect="1"/>
          </p:cNvSpPr>
          <p:nvPr/>
        </p:nvSpPr>
        <p:spPr>
          <a:xfrm>
            <a:off x="1021020" y="3855225"/>
            <a:ext cx="513841" cy="5239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37">
            <a:extLst>
              <a:ext uri="{FF2B5EF4-FFF2-40B4-BE49-F238E27FC236}">
                <a16:creationId xmlns:a16="http://schemas.microsoft.com/office/drawing/2014/main" id="{1E4B0D9C-BAD1-3244-96E4-94911C3B36EA}"/>
              </a:ext>
            </a:extLst>
          </p:cNvPr>
          <p:cNvSpPr>
            <a:spLocks noChangeAspect="1"/>
          </p:cNvSpPr>
          <p:nvPr/>
        </p:nvSpPr>
        <p:spPr>
          <a:xfrm>
            <a:off x="1142557" y="3969519"/>
            <a:ext cx="270766" cy="2707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36">
            <a:extLst>
              <a:ext uri="{FF2B5EF4-FFF2-40B4-BE49-F238E27FC236}">
                <a16:creationId xmlns:a16="http://schemas.microsoft.com/office/drawing/2014/main" id="{7F5B2167-5956-C249-AF3E-2D8B2FBF4F6B}"/>
              </a:ext>
            </a:extLst>
          </p:cNvPr>
          <p:cNvSpPr>
            <a:spLocks noChangeAspect="1"/>
          </p:cNvSpPr>
          <p:nvPr/>
        </p:nvSpPr>
        <p:spPr>
          <a:xfrm>
            <a:off x="1009869" y="3842844"/>
            <a:ext cx="523997" cy="52399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12">
            <a:extLst>
              <a:ext uri="{FF2B5EF4-FFF2-40B4-BE49-F238E27FC236}">
                <a16:creationId xmlns:a16="http://schemas.microsoft.com/office/drawing/2014/main" id="{82E913AD-BA22-C148-B8A9-A675E1CCE975}"/>
              </a:ext>
            </a:extLst>
          </p:cNvPr>
          <p:cNvGrpSpPr/>
          <p:nvPr/>
        </p:nvGrpSpPr>
        <p:grpSpPr>
          <a:xfrm>
            <a:off x="986683" y="2941563"/>
            <a:ext cx="536400" cy="536400"/>
            <a:chOff x="3995062" y="1690689"/>
            <a:chExt cx="348343" cy="348343"/>
          </a:xfrm>
        </p:grpSpPr>
        <p:sp>
          <p:nvSpPr>
            <p:cNvPr id="52" name="타원 36">
              <a:extLst>
                <a:ext uri="{FF2B5EF4-FFF2-40B4-BE49-F238E27FC236}">
                  <a16:creationId xmlns:a16="http://schemas.microsoft.com/office/drawing/2014/main" id="{A2EF18CB-94E2-CE45-BEB1-007EA834D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062" y="1690689"/>
              <a:ext cx="348343" cy="3483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37">
              <a:extLst>
                <a:ext uri="{FF2B5EF4-FFF2-40B4-BE49-F238E27FC236}">
                  <a16:creationId xmlns:a16="http://schemas.microsoft.com/office/drawing/2014/main" id="{498E8965-24E6-7744-B023-586ED09E1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9233" y="177485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12">
            <a:extLst>
              <a:ext uri="{FF2B5EF4-FFF2-40B4-BE49-F238E27FC236}">
                <a16:creationId xmlns:a16="http://schemas.microsoft.com/office/drawing/2014/main" id="{68678EAC-2EF5-CD4C-907E-6C5F2C594EFC}"/>
              </a:ext>
            </a:extLst>
          </p:cNvPr>
          <p:cNvGrpSpPr/>
          <p:nvPr/>
        </p:nvGrpSpPr>
        <p:grpSpPr>
          <a:xfrm>
            <a:off x="986682" y="4693753"/>
            <a:ext cx="536400" cy="536400"/>
            <a:chOff x="3995062" y="1690689"/>
            <a:chExt cx="348343" cy="348343"/>
          </a:xfrm>
        </p:grpSpPr>
        <p:sp>
          <p:nvSpPr>
            <p:cNvPr id="67" name="타원 36">
              <a:extLst>
                <a:ext uri="{FF2B5EF4-FFF2-40B4-BE49-F238E27FC236}">
                  <a16:creationId xmlns:a16="http://schemas.microsoft.com/office/drawing/2014/main" id="{10672CC4-9969-444A-A71D-117EFB0A2D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5062" y="1690689"/>
              <a:ext cx="348343" cy="34834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37">
              <a:extLst>
                <a:ext uri="{FF2B5EF4-FFF2-40B4-BE49-F238E27FC236}">
                  <a16:creationId xmlns:a16="http://schemas.microsoft.com/office/drawing/2014/main" id="{8F861464-5732-1E49-B904-EDDFE6CC3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9233" y="177485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30D1A2E-A420-944B-ADD9-79759F2AC1A8}"/>
              </a:ext>
            </a:extLst>
          </p:cNvPr>
          <p:cNvSpPr txBox="1"/>
          <p:nvPr/>
        </p:nvSpPr>
        <p:spPr>
          <a:xfrm>
            <a:off x="1872788" y="3025093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 (+</a:t>
            </a:r>
            <a:r>
              <a:rPr lang="ko-KR" altLang="en-US" dirty="0"/>
              <a:t> 작은 수</a:t>
            </a:r>
            <a:r>
              <a:rPr lang="en-US" altLang="ko-KR" dirty="0"/>
              <a:t>)}^3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(-</a:t>
            </a:r>
            <a:r>
              <a:rPr lang="ko-KR" altLang="en-US" dirty="0"/>
              <a:t> 작은 수</a:t>
            </a:r>
            <a:r>
              <a:rPr lang="en-US" altLang="ko-KR" dirty="0"/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6526408-5C3E-DF4B-B3C0-ED2B7123F71C}"/>
              </a:ext>
            </a:extLst>
          </p:cNvPr>
          <p:cNvSpPr txBox="1"/>
          <p:nvPr/>
        </p:nvSpPr>
        <p:spPr>
          <a:xfrm>
            <a:off x="1872788" y="393255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 (+</a:t>
            </a:r>
            <a:r>
              <a:rPr lang="ko-KR" altLang="en-US" dirty="0"/>
              <a:t> 작은 수</a:t>
            </a:r>
            <a:r>
              <a:rPr lang="en-US" altLang="ko-KR" dirty="0"/>
              <a:t>)}^3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8E70A0-8C0F-EA4E-BDA0-6ECC9C1A0348}"/>
              </a:ext>
            </a:extLst>
          </p:cNvPr>
          <p:cNvSpPr txBox="1"/>
          <p:nvPr/>
        </p:nvSpPr>
        <p:spPr>
          <a:xfrm>
            <a:off x="1872788" y="477728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{(+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 (-</a:t>
            </a:r>
            <a:r>
              <a:rPr lang="ko-KR" altLang="en-US" dirty="0"/>
              <a:t> 큰 수</a:t>
            </a:r>
            <a:r>
              <a:rPr lang="en-US" altLang="ko-KR" dirty="0"/>
              <a:t>)}^3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(+</a:t>
            </a:r>
            <a:r>
              <a:rPr lang="ko-KR" altLang="en-US" dirty="0"/>
              <a:t> 큰 수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56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–</a:t>
            </a:r>
            <a:r>
              <a:rPr lang="en-US" altLang="ko-KR" dirty="0" err="1"/>
              <a:t>Seaquest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0C116F-C710-4572-85CD-5E4D5E029B14}"/>
              </a:ext>
            </a:extLst>
          </p:cNvPr>
          <p:cNvGrpSpPr/>
          <p:nvPr/>
        </p:nvGrpSpPr>
        <p:grpSpPr>
          <a:xfrm>
            <a:off x="8773210" y="2798316"/>
            <a:ext cx="2367968" cy="1692771"/>
            <a:chOff x="6918895" y="2690295"/>
            <a:chExt cx="2518876" cy="220100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5E02AA-9144-4307-9EA8-8F8648EFEDEC}"/>
                </a:ext>
              </a:extLst>
            </p:cNvPr>
            <p:cNvSpPr txBox="1"/>
            <p:nvPr/>
          </p:nvSpPr>
          <p:spPr>
            <a:xfrm>
              <a:off x="6984152" y="2690295"/>
              <a:ext cx="2453619" cy="220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r>
                <a:rPr lang="en-US" altLang="ko-KR" sz="2000" dirty="0"/>
                <a:t>,  D : </a:t>
              </a:r>
              <a:r>
                <a:rPr lang="ko-KR" altLang="en-US" sz="2000" dirty="0"/>
                <a:t>오른쪽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W: </a:t>
              </a:r>
              <a:r>
                <a:rPr lang="ko-KR" altLang="en-US" sz="2000" dirty="0"/>
                <a:t>위</a:t>
              </a:r>
              <a:r>
                <a:rPr lang="en-US" altLang="ko-KR" sz="2000" dirty="0"/>
                <a:t>,      S : </a:t>
              </a:r>
              <a:r>
                <a:rPr lang="ko-KR" altLang="en-US" sz="2000" dirty="0"/>
                <a:t>아래</a:t>
              </a:r>
              <a:endParaRPr lang="en-US" altLang="ko-KR" sz="2000" dirty="0"/>
            </a:p>
            <a:p>
              <a:r>
                <a:rPr lang="en-US" altLang="ko-KR" sz="800" dirty="0"/>
                <a:t> </a:t>
              </a:r>
              <a:br>
                <a:rPr lang="en-US" altLang="ko-KR" sz="2000" dirty="0"/>
              </a:br>
              <a:r>
                <a:rPr lang="en-US" altLang="ko-KR" sz="2000" dirty="0"/>
                <a:t>L : </a:t>
              </a:r>
              <a:r>
                <a:rPr lang="ko-KR" altLang="en-US" sz="2000" dirty="0"/>
                <a:t>공격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28B28BE-1572-4E2D-9B0C-634C6ED4CF08}"/>
                </a:ext>
              </a:extLst>
            </p:cNvPr>
            <p:cNvSpPr/>
            <p:nvPr/>
          </p:nvSpPr>
          <p:spPr>
            <a:xfrm>
              <a:off x="6918895" y="2690296"/>
              <a:ext cx="2518876" cy="2201007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188E7C0-9B03-4676-ABA0-246839212F0F}"/>
              </a:ext>
            </a:extLst>
          </p:cNvPr>
          <p:cNvSpPr txBox="1">
            <a:spLocks/>
          </p:cNvSpPr>
          <p:nvPr/>
        </p:nvSpPr>
        <p:spPr>
          <a:xfrm>
            <a:off x="674786" y="1690688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물고기와 잠수함의 공격을 피하면서 사람을 구조하는 게임입니다</a:t>
            </a:r>
            <a:r>
              <a:rPr lang="en-US" altLang="ko-KR" sz="15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/>
              <a:t>물고기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잠수함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혹은 잠수함의 미사일을 맞으면 목숨을 잃고</a:t>
            </a:r>
            <a:r>
              <a:rPr lang="en-US" altLang="ko-KR" sz="1500" dirty="0"/>
              <a:t>,  </a:t>
            </a:r>
            <a:r>
              <a:rPr lang="ko-KR" altLang="en-US" sz="1500" dirty="0"/>
              <a:t>반대로 </a:t>
            </a:r>
            <a:r>
              <a:rPr lang="ko-KR" altLang="en-US" sz="1500" b="1" dirty="0"/>
              <a:t>공격하여 죽이면 점수를 얻</a:t>
            </a:r>
            <a:r>
              <a:rPr lang="ko-KR" altLang="en-US" sz="1500" dirty="0"/>
              <a:t>을 수 있습니다</a:t>
            </a:r>
            <a:r>
              <a:rPr lang="en-US" altLang="ko-KR" sz="15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5A85D4-B1F1-4958-B94B-E6834F37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0225"/>
            <a:ext cx="6083710" cy="34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3C110A5-1142-4F01-AABF-999C18D0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0225"/>
            <a:ext cx="6083710" cy="3441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–</a:t>
            </a:r>
            <a:r>
              <a:rPr lang="en-US" altLang="ko-KR" dirty="0" err="1"/>
              <a:t>Seaquest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A5D33F2-1FEA-45F3-913C-527A4146715B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-24302" y="2975863"/>
            <a:ext cx="3917878" cy="1914804"/>
          </a:xfrm>
          <a:prstGeom prst="bentConnector2">
            <a:avLst/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A188E7C0-9B03-4676-ABA0-246839212F0F}"/>
              </a:ext>
            </a:extLst>
          </p:cNvPr>
          <p:cNvSpPr txBox="1">
            <a:spLocks/>
          </p:cNvSpPr>
          <p:nvPr/>
        </p:nvSpPr>
        <p:spPr>
          <a:xfrm>
            <a:off x="674786" y="1766869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>
                <a:solidFill>
                  <a:srgbClr val="EE1251"/>
                </a:solidFill>
              </a:rPr>
              <a:t>사람</a:t>
            </a:r>
            <a:r>
              <a:rPr lang="ko-KR" altLang="en-US" sz="1500" dirty="0"/>
              <a:t> 모양을 하나하나 먹을 때는 점수가 따로 없지만</a:t>
            </a:r>
            <a:r>
              <a:rPr lang="en-US" altLang="ko-KR" sz="1500" dirty="0">
                <a:solidFill>
                  <a:srgbClr val="EE1251"/>
                </a:solidFill>
              </a:rPr>
              <a:t>, </a:t>
            </a:r>
            <a:r>
              <a:rPr lang="en-US" altLang="ko-KR" sz="1500" b="1" dirty="0">
                <a:solidFill>
                  <a:srgbClr val="EE1251"/>
                </a:solidFill>
              </a:rPr>
              <a:t>6</a:t>
            </a:r>
            <a:r>
              <a:rPr lang="ko-KR" altLang="en-US" sz="1500" b="1" dirty="0">
                <a:solidFill>
                  <a:srgbClr val="EE1251"/>
                </a:solidFill>
              </a:rPr>
              <a:t>명을 모으고</a:t>
            </a:r>
            <a:r>
              <a:rPr lang="en-US" altLang="ko-KR" sz="1500" b="1" dirty="0">
                <a:solidFill>
                  <a:srgbClr val="EE1251"/>
                </a:solidFill>
              </a:rPr>
              <a:t> </a:t>
            </a:r>
            <a:r>
              <a:rPr lang="ko-KR" altLang="en-US" sz="1500" b="1" dirty="0">
                <a:solidFill>
                  <a:srgbClr val="EE1251"/>
                </a:solidFill>
              </a:rPr>
              <a:t>수면 위로 올라가면 큰 점수를 </a:t>
            </a:r>
            <a:r>
              <a:rPr lang="ko-KR" altLang="en-US" sz="1500" dirty="0"/>
              <a:t>얻을 수 있습니다</a:t>
            </a:r>
            <a:r>
              <a:rPr lang="en-US" altLang="ko-KR" sz="15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b="1" dirty="0">
                <a:solidFill>
                  <a:srgbClr val="00B050"/>
                </a:solidFill>
              </a:rPr>
              <a:t>OXYGEN (</a:t>
            </a:r>
            <a:r>
              <a:rPr lang="ko-KR" altLang="en-US" sz="1500" b="1" dirty="0">
                <a:solidFill>
                  <a:srgbClr val="00B050"/>
                </a:solidFill>
              </a:rPr>
              <a:t>산소 양</a:t>
            </a:r>
            <a:r>
              <a:rPr lang="en-US" altLang="ko-KR" sz="1500" b="1" dirty="0">
                <a:solidFill>
                  <a:srgbClr val="00B050"/>
                </a:solidFill>
              </a:rPr>
              <a:t>)</a:t>
            </a:r>
            <a:r>
              <a:rPr lang="ko-KR" altLang="en-US" sz="1500" dirty="0"/>
              <a:t>이 다 떨어지면 죽습니다</a:t>
            </a:r>
            <a:r>
              <a:rPr lang="en-US" altLang="ko-KR" sz="1500" dirty="0"/>
              <a:t>.  </a:t>
            </a:r>
            <a:r>
              <a:rPr lang="ko-KR" altLang="en-US" sz="1500" b="1" dirty="0"/>
              <a:t>다 떨어지기 전에 수면 위로 올라와 보충해 주어야 합니다</a:t>
            </a:r>
            <a:r>
              <a:rPr lang="en-US" altLang="ko-KR" sz="1500" b="1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/>
              <a:t>사람을 하나도 구조하지 않은 상태로 수면 위로 올라오면 죽습니다</a:t>
            </a:r>
            <a:r>
              <a:rPr lang="en-US" altLang="ko-KR" sz="15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500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0A70BF0-3261-4107-AA45-0F52BAEE56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-251619" y="3433852"/>
            <a:ext cx="3111245" cy="93160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F2DAB8-822C-4C78-8E03-FCE32157EAC2}"/>
              </a:ext>
            </a:extLst>
          </p:cNvPr>
          <p:cNvSpPr/>
          <p:nvPr/>
        </p:nvSpPr>
        <p:spPr>
          <a:xfrm>
            <a:off x="1292572" y="5492023"/>
            <a:ext cx="3905561" cy="369707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912F91-250E-41E8-8A8A-E356EEE0EAB0}"/>
              </a:ext>
            </a:extLst>
          </p:cNvPr>
          <p:cNvSpPr/>
          <p:nvPr/>
        </p:nvSpPr>
        <p:spPr>
          <a:xfrm>
            <a:off x="2892039" y="5715451"/>
            <a:ext cx="506035" cy="353506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4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4727F-FE26-D242-89DC-14C5289E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F71B8-271B-8946-9C63-1B5B90398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-514350">
              <a:spcAft>
                <a:spcPts val="500"/>
              </a:spcAft>
              <a:buFont typeface="+mj-lt"/>
              <a:buAutoNum type="arabicPeriod"/>
            </a:pPr>
            <a:r>
              <a:rPr lang="ko-KR" altLang="en-US" dirty="0"/>
              <a:t>게임 진행 방식</a:t>
            </a:r>
            <a:endParaRPr lang="en-US" altLang="ko-KR" dirty="0"/>
          </a:p>
          <a:p>
            <a:pPr marL="0" indent="-514350">
              <a:spcAft>
                <a:spcPts val="500"/>
              </a:spcAft>
              <a:buFont typeface="+mj-lt"/>
              <a:buAutoNum type="arabicPeriod"/>
            </a:pPr>
            <a:r>
              <a:rPr lang="ko-KR" altLang="en-US" dirty="0"/>
              <a:t>게임 설명</a:t>
            </a:r>
            <a:endParaRPr lang="en-US" altLang="ko-KR" dirty="0"/>
          </a:p>
          <a:p>
            <a:pPr marL="914400" lvl="3" indent="-457200">
              <a:spcAft>
                <a:spcPts val="500"/>
              </a:spcAft>
              <a:buFont typeface="+mj-lt"/>
              <a:buAutoNum type="arabicParenR"/>
            </a:pPr>
            <a:r>
              <a:rPr lang="en-US" sz="2000" dirty="0" err="1"/>
              <a:t>Seaquest</a:t>
            </a:r>
            <a:endParaRPr lang="en-US" sz="2000" dirty="0"/>
          </a:p>
          <a:p>
            <a:pPr marL="914400" lvl="3" indent="-457200">
              <a:spcAft>
                <a:spcPts val="500"/>
              </a:spcAft>
              <a:buFont typeface="+mj-lt"/>
              <a:buAutoNum type="arabicParenR"/>
            </a:pPr>
            <a:r>
              <a:rPr lang="en-US" sz="2000" dirty="0" err="1"/>
              <a:t>SpaceInvaders</a:t>
            </a:r>
            <a:endParaRPr lang="en-US" sz="2000" dirty="0"/>
          </a:p>
          <a:p>
            <a:pPr marL="914400" lvl="3" indent="-457200">
              <a:spcAft>
                <a:spcPts val="500"/>
              </a:spcAft>
              <a:buFont typeface="+mj-lt"/>
              <a:buAutoNum type="arabicParenR"/>
            </a:pPr>
            <a:r>
              <a:rPr lang="en-US" sz="2000" dirty="0" err="1"/>
              <a:t>MsPacman</a:t>
            </a:r>
            <a:endParaRPr lang="en-US" sz="2000" dirty="0"/>
          </a:p>
          <a:p>
            <a:pPr marL="914400" lvl="3" indent="-457200">
              <a:spcAft>
                <a:spcPts val="500"/>
              </a:spcAft>
              <a:buFont typeface="+mj-lt"/>
              <a:buAutoNum type="arabicParenR"/>
            </a:pPr>
            <a:r>
              <a:rPr lang="en-US" altLang="ko-KR" sz="2000" dirty="0"/>
              <a:t>Breakout</a:t>
            </a:r>
          </a:p>
          <a:p>
            <a:pPr marL="914400" lvl="3" indent="-457200">
              <a:spcAft>
                <a:spcPts val="500"/>
              </a:spcAft>
              <a:buFont typeface="+mj-lt"/>
              <a:buAutoNum type="arabicParenR"/>
            </a:pPr>
            <a:r>
              <a:rPr lang="en-US" sz="2000" dirty="0"/>
              <a:t>Pitfall</a:t>
            </a:r>
          </a:p>
          <a:p>
            <a:pPr marL="0" indent="-514350">
              <a:spcAft>
                <a:spcPts val="500"/>
              </a:spcAft>
              <a:buFont typeface="+mj-lt"/>
              <a:buAutoNum type="arabicPeriod"/>
            </a:pPr>
            <a:r>
              <a:rPr lang="ko-KR" altLang="en-US" dirty="0"/>
              <a:t>인센티브</a:t>
            </a:r>
            <a:endParaRPr lang="en-US" altLang="ko-KR" dirty="0"/>
          </a:p>
          <a:p>
            <a:pPr marL="914400" lvl="1" indent="-457200">
              <a:buFont typeface="+mj-lt"/>
              <a:buAutoNum type="arabicParenR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088E8053-8AE4-7541-AE76-4AA0F893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90" r="36402" b="19309"/>
          <a:stretch/>
        </p:blipFill>
        <p:spPr>
          <a:xfrm>
            <a:off x="7759633" y="82887"/>
            <a:ext cx="545686" cy="598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B92DD-4175-5C44-B591-8EE76501BD63}"/>
              </a:ext>
            </a:extLst>
          </p:cNvPr>
          <p:cNvSpPr txBox="1"/>
          <p:nvPr/>
        </p:nvSpPr>
        <p:spPr>
          <a:xfrm>
            <a:off x="8317541" y="241841"/>
            <a:ext cx="4028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Laboratory for brain and machine intelligence</a:t>
            </a:r>
            <a:endParaRPr lang="ko-KR" altLang="en-US" sz="1200" b="1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그룹 14">
            <a:extLst>
              <a:ext uri="{FF2B5EF4-FFF2-40B4-BE49-F238E27FC236}">
                <a16:creationId xmlns:a16="http://schemas.microsoft.com/office/drawing/2014/main" id="{324FF63F-AC5A-9448-81B9-25138040E10F}"/>
              </a:ext>
            </a:extLst>
          </p:cNvPr>
          <p:cNvGrpSpPr/>
          <p:nvPr/>
        </p:nvGrpSpPr>
        <p:grpSpPr>
          <a:xfrm>
            <a:off x="152498" y="6114081"/>
            <a:ext cx="4263329" cy="500314"/>
            <a:chOff x="227057" y="389624"/>
            <a:chExt cx="4263329" cy="500314"/>
          </a:xfrm>
        </p:grpSpPr>
        <p:pic>
          <p:nvPicPr>
            <p:cNvPr id="7" name="그림 11">
              <a:extLst>
                <a:ext uri="{FF2B5EF4-FFF2-40B4-BE49-F238E27FC236}">
                  <a16:creationId xmlns:a16="http://schemas.microsoft.com/office/drawing/2014/main" id="{711BC676-F813-D247-8AE0-E0849EB86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0036" y="389624"/>
              <a:ext cx="2800350" cy="495300"/>
            </a:xfrm>
            <a:prstGeom prst="rect">
              <a:avLst/>
            </a:prstGeom>
          </p:spPr>
        </p:pic>
        <p:pic>
          <p:nvPicPr>
            <p:cNvPr id="8" name="그림 2">
              <a:extLst>
                <a:ext uri="{FF2B5EF4-FFF2-40B4-BE49-F238E27FC236}">
                  <a16:creationId xmlns:a16="http://schemas.microsoft.com/office/drawing/2014/main" id="{A3E9BA36-A9BE-DD4F-B86C-54B6CD77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57" y="478139"/>
              <a:ext cx="1482478" cy="41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4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F8B02-505B-472F-9CD3-1D2DEEC5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-</a:t>
            </a:r>
            <a:r>
              <a:rPr lang="en-US" altLang="ko-KR" dirty="0" err="1"/>
              <a:t>SpaceInvaders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ED6E8D5-03CD-4E3D-86DD-8A5676F4A13A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1192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dirty="0"/>
              <a:t>외계인이 쏘는 총을 피하면서</a:t>
            </a:r>
            <a:r>
              <a:rPr lang="en-US" altLang="ko-KR" sz="2600" dirty="0"/>
              <a:t>, </a:t>
            </a:r>
            <a:r>
              <a:rPr lang="ko-KR" altLang="en-US" sz="2600" dirty="0"/>
              <a:t>외계인이 바닥에 닿기 전에 총을 쏴 외계인을 제거하는 게임입니다</a:t>
            </a:r>
            <a:r>
              <a:rPr lang="en-US" altLang="ko-KR" sz="26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600" dirty="0"/>
              <a:t>외계인을 많이 없앨수록 많은 점수를 얻을 수 있으며</a:t>
            </a:r>
            <a:r>
              <a:rPr lang="en-US" altLang="ko-KR" sz="2600" dirty="0"/>
              <a:t>, </a:t>
            </a:r>
            <a:r>
              <a:rPr lang="ko-KR" altLang="en-US" sz="2600" dirty="0"/>
              <a:t>외계인 위로 지나가는 타겟을 쏘면 </a:t>
            </a:r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600" dirty="0"/>
              <a:t>보너스 점수를 얻을 수 있습니다</a:t>
            </a:r>
            <a:r>
              <a:rPr lang="en-US" altLang="ko-KR" sz="2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600" b="1" dirty="0"/>
              <a:t>위쪽에 배치된 외계인일수록 점수가 높습니다</a:t>
            </a:r>
            <a:r>
              <a:rPr lang="en-US" altLang="ko-KR" sz="26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BB8B674-E8A8-4DFD-9A43-1A1DE59F83CE}"/>
              </a:ext>
            </a:extLst>
          </p:cNvPr>
          <p:cNvGrpSpPr/>
          <p:nvPr/>
        </p:nvGrpSpPr>
        <p:grpSpPr>
          <a:xfrm>
            <a:off x="6627136" y="3627063"/>
            <a:ext cx="1810694" cy="1723549"/>
            <a:chOff x="6799152" y="3334183"/>
            <a:chExt cx="1810694" cy="17235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BD1D9B-1677-434E-915A-7719EE6FD50B}"/>
                </a:ext>
              </a:extLst>
            </p:cNvPr>
            <p:cNvSpPr txBox="1"/>
            <p:nvPr/>
          </p:nvSpPr>
          <p:spPr>
            <a:xfrm>
              <a:off x="6864409" y="3334183"/>
              <a:ext cx="1659429" cy="1723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1000" dirty="0"/>
            </a:p>
            <a:p>
              <a:r>
                <a:rPr lang="en-US" altLang="ko-KR" sz="2000" dirty="0"/>
                <a:t>L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:</a:t>
              </a:r>
              <a:r>
                <a:rPr lang="ko-KR" altLang="en-US" sz="2000" dirty="0"/>
                <a:t> 공격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D : </a:t>
              </a:r>
              <a:r>
                <a:rPr lang="ko-KR" altLang="en-US" sz="2000" dirty="0"/>
                <a:t>오른쪽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33DC672-319B-4A2F-8938-C9A55FCA066A}"/>
                </a:ext>
              </a:extLst>
            </p:cNvPr>
            <p:cNvSpPr/>
            <p:nvPr/>
          </p:nvSpPr>
          <p:spPr>
            <a:xfrm>
              <a:off x="6799152" y="3334183"/>
              <a:ext cx="1810694" cy="172354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D4B6DE-439A-499D-8C1D-7A18D741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5281"/>
            <a:ext cx="5149645" cy="29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AC390F93-AB83-436B-AE51-492EC7F5E309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119223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00" dirty="0"/>
              <a:t>외계인이 쏘는 총을 피하면서</a:t>
            </a:r>
            <a:r>
              <a:rPr lang="en-US" altLang="ko-KR" sz="2600" dirty="0"/>
              <a:t>, </a:t>
            </a:r>
            <a:r>
              <a:rPr lang="ko-KR" altLang="en-US" sz="2600" dirty="0"/>
              <a:t>외계인이 바닥에 닿기 전에 총을 쏴 외계인을 제거하는 게임입니다</a:t>
            </a:r>
            <a:r>
              <a:rPr lang="en-US" altLang="ko-KR" sz="26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600" dirty="0"/>
              <a:t>외계인을 많이 없앨수록 많은 점수를 얻을 수 있으며</a:t>
            </a:r>
            <a:r>
              <a:rPr lang="en-US" altLang="ko-KR" sz="2600" dirty="0"/>
              <a:t>, </a:t>
            </a:r>
            <a:r>
              <a:rPr lang="ko-KR" altLang="en-US" sz="2600" dirty="0"/>
              <a:t>외계인 위로 지나가는 </a:t>
            </a:r>
            <a:r>
              <a:rPr lang="ko-KR" altLang="en-US" sz="2600" b="1" u="sng" dirty="0">
                <a:solidFill>
                  <a:schemeClr val="accent2"/>
                </a:solidFill>
              </a:rPr>
              <a:t>타겟</a:t>
            </a:r>
            <a:r>
              <a:rPr lang="ko-KR" altLang="en-US" sz="2600" dirty="0"/>
              <a:t>을 쏘면 </a:t>
            </a:r>
            <a:endParaRPr lang="en-US" altLang="ko-KR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600" dirty="0"/>
              <a:t>보너스 점수를 얻을 수 있습니다</a:t>
            </a:r>
            <a:r>
              <a:rPr lang="en-US" altLang="ko-KR" sz="2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600" b="1" dirty="0"/>
              <a:t>위쪽에 배치된 외계인일수록 점수가 높습니다</a:t>
            </a:r>
            <a:r>
              <a:rPr lang="en-US" altLang="ko-KR" sz="2600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D8D6E32-F253-4835-AE1E-BE0572B4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2901"/>
            <a:ext cx="4610927" cy="272242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F11FE5F-F971-4B96-8B43-0B6397DBF47E}"/>
              </a:ext>
            </a:extLst>
          </p:cNvPr>
          <p:cNvCxnSpPr>
            <a:cxnSpLocks/>
          </p:cNvCxnSpPr>
          <p:nvPr/>
        </p:nvCxnSpPr>
        <p:spPr>
          <a:xfrm>
            <a:off x="2394857" y="3263101"/>
            <a:ext cx="36093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9B0AF-1D79-44D5-938C-886E5F221E31}"/>
              </a:ext>
            </a:extLst>
          </p:cNvPr>
          <p:cNvSpPr/>
          <p:nvPr/>
        </p:nvSpPr>
        <p:spPr>
          <a:xfrm>
            <a:off x="1807029" y="3022752"/>
            <a:ext cx="587828" cy="477569"/>
          </a:xfrm>
          <a:prstGeom prst="rect">
            <a:avLst/>
          </a:prstGeom>
          <a:noFill/>
          <a:ln w="412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D95A5-ED18-45A7-9908-AE42F1C37759}"/>
              </a:ext>
            </a:extLst>
          </p:cNvPr>
          <p:cNvSpPr txBox="1"/>
          <p:nvPr/>
        </p:nvSpPr>
        <p:spPr>
          <a:xfrm>
            <a:off x="6036955" y="3039911"/>
            <a:ext cx="64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타겟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202D6E1-9DB0-4295-B627-24998DA352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3834" y="2247900"/>
            <a:ext cx="1088567" cy="976675"/>
          </a:xfrm>
          <a:prstGeom prst="bentConnector3">
            <a:avLst>
              <a:gd name="adj1" fmla="val -4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30320" y="6017596"/>
            <a:ext cx="728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남아있는 </a:t>
            </a:r>
            <a:r>
              <a:rPr lang="ko-KR" altLang="en-US" dirty="0">
                <a:solidFill>
                  <a:schemeClr val="accent2"/>
                </a:solidFill>
              </a:rPr>
              <a:t>라이프</a:t>
            </a:r>
            <a:r>
              <a:rPr lang="ko-KR" altLang="en-US" dirty="0"/>
              <a:t>는 해당 게임이 시작할 때 하단 우측에 잠깐 뜹니다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D9B0AF-1D79-44D5-938C-886E5F221E31}"/>
              </a:ext>
            </a:extLst>
          </p:cNvPr>
          <p:cNvSpPr/>
          <p:nvPr/>
        </p:nvSpPr>
        <p:spPr>
          <a:xfrm>
            <a:off x="3611684" y="5247580"/>
            <a:ext cx="1620716" cy="496069"/>
          </a:xfrm>
          <a:prstGeom prst="rect">
            <a:avLst/>
          </a:prstGeom>
          <a:noFill/>
          <a:ln w="412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F11FE5F-F971-4B96-8B43-0B6397DBF47E}"/>
              </a:ext>
            </a:extLst>
          </p:cNvPr>
          <p:cNvCxnSpPr>
            <a:cxnSpLocks/>
          </p:cNvCxnSpPr>
          <p:nvPr/>
        </p:nvCxnSpPr>
        <p:spPr>
          <a:xfrm>
            <a:off x="4396377" y="5743649"/>
            <a:ext cx="2903" cy="278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제목 1">
            <a:extLst>
              <a:ext uri="{FF2B5EF4-FFF2-40B4-BE49-F238E27FC236}">
                <a16:creationId xmlns:a16="http://schemas.microsoft.com/office/drawing/2014/main" id="{C02F4AE9-4727-4AD1-8D9A-7C8204BD4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-</a:t>
            </a:r>
            <a:r>
              <a:rPr lang="en-US" altLang="ko-KR" dirty="0" err="1"/>
              <a:t>SpaceInvader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76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F86AA3-85EE-414F-B69F-27A4B840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0" y="2891642"/>
            <a:ext cx="5025455" cy="28317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7BDCA6-3096-4DB0-97D2-285D5344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627" y="2895939"/>
            <a:ext cx="5031903" cy="28274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-</a:t>
            </a:r>
            <a:r>
              <a:rPr lang="en-US" altLang="ko-KR" dirty="0" err="1"/>
              <a:t>MsPacman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EFD7B6-83BD-4A19-B06F-B9CFDBA1DF54}"/>
              </a:ext>
            </a:extLst>
          </p:cNvPr>
          <p:cNvSpPr/>
          <p:nvPr/>
        </p:nvSpPr>
        <p:spPr>
          <a:xfrm>
            <a:off x="998185" y="5484127"/>
            <a:ext cx="1187836" cy="304296"/>
          </a:xfrm>
          <a:prstGeom prst="rect">
            <a:avLst/>
          </a:prstGeom>
          <a:noFill/>
          <a:ln w="412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A70F3-2BD4-4592-9340-4A324904110B}"/>
              </a:ext>
            </a:extLst>
          </p:cNvPr>
          <p:cNvSpPr txBox="1"/>
          <p:nvPr/>
        </p:nvSpPr>
        <p:spPr>
          <a:xfrm>
            <a:off x="5076857" y="6022637"/>
            <a:ext cx="910770" cy="3693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라이프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01E9FE-8D1F-44BE-8BCA-2860285DC1F5}"/>
              </a:ext>
            </a:extLst>
          </p:cNvPr>
          <p:cNvGrpSpPr/>
          <p:nvPr/>
        </p:nvGrpSpPr>
        <p:grpSpPr>
          <a:xfrm>
            <a:off x="7973110" y="924222"/>
            <a:ext cx="2367968" cy="1315962"/>
            <a:chOff x="6918895" y="2690295"/>
            <a:chExt cx="2518876" cy="171106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7D20AF-DA23-43CA-B766-B569E75DCE29}"/>
                </a:ext>
              </a:extLst>
            </p:cNvPr>
            <p:cNvSpPr txBox="1"/>
            <p:nvPr/>
          </p:nvSpPr>
          <p:spPr>
            <a:xfrm>
              <a:off x="6984152" y="2690295"/>
              <a:ext cx="2453619" cy="164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r>
                <a:rPr lang="en-US" altLang="ko-KR" sz="2000" dirty="0"/>
                <a:t>,  D : </a:t>
              </a:r>
              <a:r>
                <a:rPr lang="ko-KR" altLang="en-US" sz="2000" dirty="0"/>
                <a:t>오른쪽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W: </a:t>
              </a:r>
              <a:r>
                <a:rPr lang="ko-KR" altLang="en-US" sz="2000" dirty="0"/>
                <a:t>위</a:t>
              </a:r>
              <a:r>
                <a:rPr lang="en-US" altLang="ko-KR" sz="2000" dirty="0"/>
                <a:t>,      S : </a:t>
              </a:r>
              <a:r>
                <a:rPr lang="ko-KR" altLang="en-US" sz="2000" dirty="0"/>
                <a:t>아래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CD8BB57-C0EA-4190-95E2-EF849FBD6472}"/>
                </a:ext>
              </a:extLst>
            </p:cNvPr>
            <p:cNvSpPr/>
            <p:nvPr/>
          </p:nvSpPr>
          <p:spPr>
            <a:xfrm>
              <a:off x="6918895" y="2690296"/>
              <a:ext cx="2518876" cy="17110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DE2414-2F3D-4E66-8A90-471BCDA57E6D}"/>
              </a:ext>
            </a:extLst>
          </p:cNvPr>
          <p:cNvSpPr txBox="1">
            <a:spLocks/>
          </p:cNvSpPr>
          <p:nvPr/>
        </p:nvSpPr>
        <p:spPr>
          <a:xfrm>
            <a:off x="838200" y="1796143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유령을 피하면서 동전을 많이 먹는 게임입니다</a:t>
            </a:r>
            <a:r>
              <a:rPr lang="en-US" altLang="ko-KR" sz="15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동전을 많이 먹을 수록</a:t>
            </a:r>
            <a:r>
              <a:rPr lang="en-US" altLang="ko-KR" sz="1500" dirty="0"/>
              <a:t>, </a:t>
            </a:r>
            <a:r>
              <a:rPr lang="ko-KR" altLang="en-US" sz="1500" dirty="0"/>
              <a:t>유령을 많이 없앨수록</a:t>
            </a:r>
            <a:r>
              <a:rPr lang="en-US" altLang="ko-KR" sz="1500" dirty="0"/>
              <a:t> </a:t>
            </a:r>
            <a:r>
              <a:rPr lang="ko-KR" altLang="en-US" sz="1500" dirty="0"/>
              <a:t>많은 점수를 얻을 수 있습니다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67DA730-E8C0-496A-8F45-7A8D337BDB09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3125040" y="4255486"/>
            <a:ext cx="418880" cy="3484754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49739A8-2FE4-4FBB-9442-2079486975A1}"/>
              </a:ext>
            </a:extLst>
          </p:cNvPr>
          <p:cNvCxnSpPr>
            <a:cxnSpLocks/>
            <a:stCxn id="10" idx="3"/>
            <a:endCxn id="27" idx="2"/>
          </p:cNvCxnSpPr>
          <p:nvPr/>
        </p:nvCxnSpPr>
        <p:spPr>
          <a:xfrm flipV="1">
            <a:off x="5987627" y="5788423"/>
            <a:ext cx="702529" cy="418880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9A8286C-6752-41B3-BC3E-AF39B04D8C28}"/>
              </a:ext>
            </a:extLst>
          </p:cNvPr>
          <p:cNvSpPr/>
          <p:nvPr/>
        </p:nvSpPr>
        <p:spPr>
          <a:xfrm>
            <a:off x="7198681" y="2522310"/>
            <a:ext cx="425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실시간으로 </a:t>
            </a:r>
            <a:r>
              <a:rPr lang="ko-KR" altLang="en-US" dirty="0">
                <a:solidFill>
                  <a:srgbClr val="EE1251"/>
                </a:solidFill>
              </a:rPr>
              <a:t>점수</a:t>
            </a:r>
            <a:r>
              <a:rPr lang="ko-KR" altLang="en-US" dirty="0"/>
              <a:t>를</a:t>
            </a:r>
            <a:r>
              <a:rPr lang="ko-KR" altLang="en-US" dirty="0">
                <a:solidFill>
                  <a:schemeClr val="accent4"/>
                </a:solidFill>
              </a:rPr>
              <a:t> </a:t>
            </a:r>
            <a:r>
              <a:rPr lang="ko-KR" altLang="en-US" dirty="0"/>
              <a:t>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29D5F-DD56-4505-B71D-0E3E1189A72D}"/>
              </a:ext>
            </a:extLst>
          </p:cNvPr>
          <p:cNvSpPr txBox="1"/>
          <p:nvPr/>
        </p:nvSpPr>
        <p:spPr>
          <a:xfrm>
            <a:off x="3034905" y="365124"/>
            <a:ext cx="6122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게임이 시작할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약 </a:t>
            </a:r>
            <a:r>
              <a:rPr lang="en-US" altLang="ko-KR" sz="1600" dirty="0"/>
              <a:t>4</a:t>
            </a:r>
            <a:r>
              <a:rPr lang="ko-KR" altLang="en-US" sz="1600" dirty="0"/>
              <a:t>초간 조작이 되지 않으니 당황하지 마세요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3328EC-1E84-497D-B556-12CAAB818C52}"/>
              </a:ext>
            </a:extLst>
          </p:cNvPr>
          <p:cNvSpPr/>
          <p:nvPr/>
        </p:nvSpPr>
        <p:spPr>
          <a:xfrm>
            <a:off x="6181630" y="5484127"/>
            <a:ext cx="1017051" cy="304296"/>
          </a:xfrm>
          <a:prstGeom prst="rect">
            <a:avLst/>
          </a:prstGeom>
          <a:noFill/>
          <a:ln w="412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3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78E7C5E1-AD59-4DDB-9EA0-BF174E1C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0" y="2891642"/>
            <a:ext cx="5025455" cy="28317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7FEFFB-BD11-465E-AD48-7FEEB6D7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627" y="2895939"/>
            <a:ext cx="5031903" cy="28274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-</a:t>
            </a:r>
            <a:r>
              <a:rPr lang="en-US" altLang="ko-KR" dirty="0" err="1"/>
              <a:t>MsPacman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29D5F-DD56-4505-B71D-0E3E1189A72D}"/>
              </a:ext>
            </a:extLst>
          </p:cNvPr>
          <p:cNvSpPr txBox="1"/>
          <p:nvPr/>
        </p:nvSpPr>
        <p:spPr>
          <a:xfrm>
            <a:off x="3034905" y="365124"/>
            <a:ext cx="6122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게임이 시작할 때</a:t>
            </a:r>
            <a:r>
              <a:rPr lang="en-US" altLang="ko-KR" sz="1600" dirty="0"/>
              <a:t>, </a:t>
            </a:r>
            <a:r>
              <a:rPr lang="ko-KR" altLang="en-US" sz="1600" dirty="0"/>
              <a:t>약 </a:t>
            </a:r>
            <a:r>
              <a:rPr lang="en-US" altLang="ko-KR" sz="1600" dirty="0"/>
              <a:t>4</a:t>
            </a:r>
            <a:r>
              <a:rPr lang="ko-KR" altLang="en-US" sz="1600" dirty="0"/>
              <a:t>초간 조작이 되지 않으니 당황하지 마세요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23745FB-0F9A-44B5-88DC-9FABCF8E33E8}"/>
              </a:ext>
            </a:extLst>
          </p:cNvPr>
          <p:cNvSpPr/>
          <p:nvPr/>
        </p:nvSpPr>
        <p:spPr>
          <a:xfrm>
            <a:off x="813092" y="5046196"/>
            <a:ext cx="587828" cy="477569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220190-9FC0-4D6E-B93D-450ABE1558E9}"/>
              </a:ext>
            </a:extLst>
          </p:cNvPr>
          <p:cNvSpPr txBox="1"/>
          <p:nvPr/>
        </p:nvSpPr>
        <p:spPr>
          <a:xfrm>
            <a:off x="5076857" y="6022637"/>
            <a:ext cx="64687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네모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4233669-3CD9-4E52-A75A-19B601E9B38B}"/>
              </a:ext>
            </a:extLst>
          </p:cNvPr>
          <p:cNvSpPr txBox="1">
            <a:spLocks/>
          </p:cNvSpPr>
          <p:nvPr/>
        </p:nvSpPr>
        <p:spPr>
          <a:xfrm>
            <a:off x="859970" y="1575918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>
                <a:solidFill>
                  <a:schemeClr val="accent4"/>
                </a:solidFill>
              </a:rPr>
              <a:t>큰 네모</a:t>
            </a:r>
            <a:r>
              <a:rPr lang="ko-KR" altLang="en-US" sz="1500" dirty="0"/>
              <a:t>를 먹으면</a:t>
            </a:r>
            <a:r>
              <a:rPr lang="en-US" altLang="ko-KR" sz="1500" dirty="0">
                <a:solidFill>
                  <a:schemeClr val="accent4"/>
                </a:solidFill>
              </a:rPr>
              <a:t>(</a:t>
            </a:r>
            <a:r>
              <a:rPr lang="ko-KR" altLang="en-US" sz="1500" dirty="0">
                <a:solidFill>
                  <a:schemeClr val="accent4"/>
                </a:solidFill>
              </a:rPr>
              <a:t>점수 </a:t>
            </a:r>
            <a:r>
              <a:rPr lang="en-US" altLang="ko-KR" sz="1500" dirty="0">
                <a:solidFill>
                  <a:schemeClr val="accent4"/>
                </a:solidFill>
              </a:rPr>
              <a:t>5</a:t>
            </a:r>
            <a:r>
              <a:rPr lang="ko-KR" altLang="en-US" sz="1500" dirty="0">
                <a:solidFill>
                  <a:schemeClr val="accent4"/>
                </a:solidFill>
              </a:rPr>
              <a:t>점</a:t>
            </a:r>
            <a:r>
              <a:rPr lang="en-US" altLang="ko-KR" sz="1500" dirty="0">
                <a:solidFill>
                  <a:schemeClr val="accent4"/>
                </a:solidFill>
              </a:rPr>
              <a:t>)</a:t>
            </a:r>
            <a:r>
              <a:rPr lang="ko-KR" altLang="en-US" sz="1500" dirty="0">
                <a:solidFill>
                  <a:schemeClr val="accent4"/>
                </a:solidFill>
              </a:rPr>
              <a:t> </a:t>
            </a:r>
            <a:r>
              <a:rPr lang="ko-KR" altLang="en-US" sz="1500" dirty="0">
                <a:solidFill>
                  <a:schemeClr val="accent1"/>
                </a:solidFill>
              </a:rPr>
              <a:t>유령을 잡아먹</a:t>
            </a:r>
            <a:r>
              <a:rPr lang="ko-KR" altLang="en-US" sz="1500" dirty="0"/>
              <a:t>을 수 있게 되며</a:t>
            </a:r>
            <a:r>
              <a:rPr lang="en-US" altLang="ko-KR" sz="1500" dirty="0">
                <a:solidFill>
                  <a:schemeClr val="accent1"/>
                </a:solidFill>
              </a:rPr>
              <a:t>(</a:t>
            </a:r>
            <a:r>
              <a:rPr lang="ko-KR" altLang="en-US" sz="1500" dirty="0">
                <a:solidFill>
                  <a:schemeClr val="accent1"/>
                </a:solidFill>
              </a:rPr>
              <a:t>보너스 점수 </a:t>
            </a:r>
            <a:r>
              <a:rPr lang="en-US" altLang="ko-KR" sz="1500" dirty="0">
                <a:solidFill>
                  <a:schemeClr val="accent1"/>
                </a:solidFill>
              </a:rPr>
              <a:t>2</a:t>
            </a:r>
            <a:r>
              <a:rPr lang="ko-KR" altLang="en-US" sz="1500" dirty="0">
                <a:solidFill>
                  <a:schemeClr val="accent1"/>
                </a:solidFill>
              </a:rPr>
              <a:t>점 단위</a:t>
            </a:r>
            <a:r>
              <a:rPr lang="en-US" altLang="ko-KR" sz="1500" dirty="0">
                <a:solidFill>
                  <a:schemeClr val="accent1"/>
                </a:solidFill>
              </a:rPr>
              <a:t>)</a:t>
            </a:r>
            <a:r>
              <a:rPr lang="en-US" altLang="ko-KR" sz="1500" dirty="0"/>
              <a:t>, </a:t>
            </a:r>
            <a:r>
              <a:rPr lang="ko-KR" altLang="en-US" sz="1500" dirty="0"/>
              <a:t>유령은 다시 가운데 네모 칸 안에서 형성됩니다</a:t>
            </a:r>
            <a:r>
              <a:rPr lang="en-US" altLang="ko-KR" sz="1500" dirty="0"/>
              <a:t>.</a:t>
            </a:r>
          </a:p>
          <a:p>
            <a:pPr marL="0" indent="0">
              <a:buNone/>
            </a:pPr>
            <a:r>
              <a:rPr lang="ko-KR" altLang="en-US" sz="1500" dirty="0"/>
              <a:t>좌우 양 끝에 있는</a:t>
            </a:r>
            <a:r>
              <a:rPr lang="ko-KR" altLang="en-US" sz="1500" dirty="0">
                <a:solidFill>
                  <a:schemeClr val="accent4"/>
                </a:solidFill>
              </a:rPr>
              <a:t> 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</a:rPr>
              <a:t>통로</a:t>
            </a:r>
            <a:r>
              <a:rPr lang="ko-KR" altLang="en-US" sz="1500" dirty="0"/>
              <a:t>를</a:t>
            </a:r>
            <a:r>
              <a:rPr lang="ko-KR" altLang="en-US" sz="1500" dirty="0">
                <a:solidFill>
                  <a:schemeClr val="accent4"/>
                </a:solidFill>
              </a:rPr>
              <a:t> </a:t>
            </a:r>
            <a:r>
              <a:rPr lang="ko-KR" altLang="en-US" sz="1500" dirty="0"/>
              <a:t>통해 반대 쪽 통로로 나올 수 있으며</a:t>
            </a:r>
            <a:r>
              <a:rPr lang="en-US" altLang="ko-KR" sz="1500" dirty="0"/>
              <a:t>,</a:t>
            </a:r>
          </a:p>
          <a:p>
            <a:pPr marL="0" indent="0">
              <a:buNone/>
            </a:pPr>
            <a:r>
              <a:rPr lang="ko-KR" altLang="en-US" sz="1500" dirty="0"/>
              <a:t>가끔 나오는 </a:t>
            </a:r>
            <a:r>
              <a:rPr lang="ko-KR" altLang="en-US" sz="1500" dirty="0">
                <a:solidFill>
                  <a:srgbClr val="EE1251"/>
                </a:solidFill>
              </a:rPr>
              <a:t>체리</a:t>
            </a:r>
            <a:r>
              <a:rPr lang="en-US" altLang="ko-KR" sz="1500" dirty="0">
                <a:solidFill>
                  <a:srgbClr val="EE1251"/>
                </a:solidFill>
              </a:rPr>
              <a:t>(10</a:t>
            </a:r>
            <a:r>
              <a:rPr lang="ko-KR" altLang="en-US" sz="1500" dirty="0">
                <a:solidFill>
                  <a:srgbClr val="EE1251"/>
                </a:solidFill>
              </a:rPr>
              <a:t>점</a:t>
            </a:r>
            <a:r>
              <a:rPr lang="en-US" altLang="ko-KR" sz="1500" dirty="0">
                <a:solidFill>
                  <a:srgbClr val="EE1251"/>
                </a:solidFill>
              </a:rPr>
              <a:t>)</a:t>
            </a:r>
            <a:r>
              <a:rPr lang="ko-KR" altLang="en-US" sz="1500" dirty="0"/>
              <a:t>를</a:t>
            </a:r>
            <a:r>
              <a:rPr lang="ko-KR" altLang="en-US" sz="1500" dirty="0">
                <a:solidFill>
                  <a:schemeClr val="accent4"/>
                </a:solidFill>
              </a:rPr>
              <a:t> </a:t>
            </a:r>
            <a:r>
              <a:rPr lang="ko-KR" altLang="en-US" sz="1500" dirty="0"/>
              <a:t>먹으면 보너스 점수를 얻을 수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500" dirty="0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F4C92E2-B785-4729-A5E0-AE4460B58915}"/>
              </a:ext>
            </a:extLst>
          </p:cNvPr>
          <p:cNvCxnSpPr>
            <a:stCxn id="40" idx="2"/>
            <a:endCxn id="41" idx="1"/>
          </p:cNvCxnSpPr>
          <p:nvPr/>
        </p:nvCxnSpPr>
        <p:spPr>
          <a:xfrm rot="16200000" flipH="1">
            <a:off x="2750162" y="3880608"/>
            <a:ext cx="683538" cy="3969851"/>
          </a:xfrm>
          <a:prstGeom prst="bentConnector2">
            <a:avLst/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DF897B6-B268-487B-9E62-DF30FF91C1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085" y="1903003"/>
            <a:ext cx="4640006" cy="4181413"/>
          </a:xfrm>
          <a:prstGeom prst="bentConnector3">
            <a:avLst>
              <a:gd name="adj1" fmla="val 100184"/>
            </a:avLst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9499606-4B7F-40F4-9E21-DA3EB8E46B1A}"/>
              </a:ext>
            </a:extLst>
          </p:cNvPr>
          <p:cNvSpPr txBox="1"/>
          <p:nvPr/>
        </p:nvSpPr>
        <p:spPr>
          <a:xfrm>
            <a:off x="6204374" y="6222692"/>
            <a:ext cx="5320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유령을 잡아먹을 수 있게 될 때</a:t>
            </a:r>
            <a:r>
              <a:rPr lang="en-US" altLang="ko-KR" sz="1600" dirty="0"/>
              <a:t>, </a:t>
            </a:r>
            <a:r>
              <a:rPr lang="ko-KR" altLang="en-US" sz="1600" dirty="0"/>
              <a:t>유령이 파란색으로 변함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94768F-8E20-48F4-AF4D-EFA9D439DD61}"/>
              </a:ext>
            </a:extLst>
          </p:cNvPr>
          <p:cNvSpPr/>
          <p:nvPr/>
        </p:nvSpPr>
        <p:spPr>
          <a:xfrm>
            <a:off x="5587268" y="3909684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398C01-210D-4BA0-BEAF-47C0384C62F4}"/>
              </a:ext>
            </a:extLst>
          </p:cNvPr>
          <p:cNvSpPr/>
          <p:nvPr/>
        </p:nvSpPr>
        <p:spPr>
          <a:xfrm>
            <a:off x="5587268" y="4531390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992E23-CBF4-49B4-BA70-A032BBF4CA1E}"/>
              </a:ext>
            </a:extLst>
          </p:cNvPr>
          <p:cNvSpPr/>
          <p:nvPr/>
        </p:nvSpPr>
        <p:spPr>
          <a:xfrm>
            <a:off x="10744202" y="3810602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9932A-5075-4B80-B2CF-13D76AAA8F50}"/>
              </a:ext>
            </a:extLst>
          </p:cNvPr>
          <p:cNvSpPr/>
          <p:nvPr/>
        </p:nvSpPr>
        <p:spPr>
          <a:xfrm>
            <a:off x="10744202" y="4499113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7CB8AD4-89DE-441B-8B5E-CC45C8A8F70A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2281482" y="2285758"/>
            <a:ext cx="3599700" cy="162392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6A0A0015-ECF5-4CED-848F-6F427FECB721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2783563" y="2212997"/>
            <a:ext cx="8254553" cy="1597605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3C432A-A725-4A83-A42E-5AEA6777BFC8}"/>
              </a:ext>
            </a:extLst>
          </p:cNvPr>
          <p:cNvSpPr/>
          <p:nvPr/>
        </p:nvSpPr>
        <p:spPr>
          <a:xfrm>
            <a:off x="4653780" y="5451613"/>
            <a:ext cx="48149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E12860B8-3D4D-421B-AAA4-947014232E71}"/>
              </a:ext>
            </a:extLst>
          </p:cNvPr>
          <p:cNvCxnSpPr>
            <a:cxnSpLocks/>
            <a:endCxn id="53" idx="0"/>
          </p:cNvCxnSpPr>
          <p:nvPr/>
        </p:nvCxnSpPr>
        <p:spPr>
          <a:xfrm rot="16200000" flipH="1">
            <a:off x="2050638" y="2607725"/>
            <a:ext cx="2898674" cy="2789102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B50B8C-FBE1-4C17-9EA0-2EFB44A5CD15}"/>
              </a:ext>
            </a:extLst>
          </p:cNvPr>
          <p:cNvSpPr/>
          <p:nvPr/>
        </p:nvSpPr>
        <p:spPr>
          <a:xfrm>
            <a:off x="807415" y="3353413"/>
            <a:ext cx="587828" cy="477569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E012A7-1F51-4A5E-B877-AA717DB14783}"/>
              </a:ext>
            </a:extLst>
          </p:cNvPr>
          <p:cNvSpPr/>
          <p:nvPr/>
        </p:nvSpPr>
        <p:spPr>
          <a:xfrm>
            <a:off x="10423115" y="5043297"/>
            <a:ext cx="587828" cy="477569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22FE629-9B0B-402F-AF74-6FE5102F91EA}"/>
              </a:ext>
            </a:extLst>
          </p:cNvPr>
          <p:cNvSpPr/>
          <p:nvPr/>
        </p:nvSpPr>
        <p:spPr>
          <a:xfrm>
            <a:off x="10432947" y="3290399"/>
            <a:ext cx="587828" cy="477569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F36A1277-EE3B-479A-B198-CF1349D44244}"/>
              </a:ext>
            </a:extLst>
          </p:cNvPr>
          <p:cNvCxnSpPr>
            <a:cxnSpLocks/>
            <a:endCxn id="41" idx="3"/>
          </p:cNvCxnSpPr>
          <p:nvPr/>
        </p:nvCxnSpPr>
        <p:spPr>
          <a:xfrm rot="10800000" flipV="1">
            <a:off x="5723733" y="3777473"/>
            <a:ext cx="4993299" cy="2429830"/>
          </a:xfrm>
          <a:prstGeom prst="bentConnector3">
            <a:avLst>
              <a:gd name="adj1" fmla="val -6513"/>
            </a:avLst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73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8DAC8E-39CA-4A39-98E0-C667575B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45" y="2692726"/>
            <a:ext cx="6341381" cy="353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–Breakout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DE2414-2F3D-4E66-8A90-471BCDA57E6D}"/>
              </a:ext>
            </a:extLst>
          </p:cNvPr>
          <p:cNvSpPr txBox="1">
            <a:spLocks/>
          </p:cNvSpPr>
          <p:nvPr/>
        </p:nvSpPr>
        <p:spPr>
          <a:xfrm>
            <a:off x="859970" y="1575918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공으로 벽돌을 깨는 게임입니다</a:t>
            </a:r>
            <a:r>
              <a:rPr lang="en-US" altLang="ko-KR" sz="15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벽돌을 깰 때마다 점수를 얻을 수 있고</a:t>
            </a:r>
            <a:r>
              <a:rPr lang="en-US" altLang="ko-KR" sz="1500" dirty="0"/>
              <a:t>, </a:t>
            </a:r>
            <a:r>
              <a:rPr lang="ko-KR" altLang="en-US" sz="1500" dirty="0"/>
              <a:t>돌아오는 공을 받지 못하면 목숨을 잃습니다</a:t>
            </a:r>
            <a:r>
              <a:rPr lang="en-US" altLang="ko-KR" sz="15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L </a:t>
            </a:r>
            <a:r>
              <a:rPr lang="ko-KR" altLang="en-US" sz="1500" dirty="0"/>
              <a:t>버튼을 눌러 시작 </a:t>
            </a:r>
            <a:r>
              <a:rPr lang="ko-KR" altLang="en-US" sz="1500" dirty="0" err="1"/>
              <a:t>하셔야</a:t>
            </a:r>
            <a:r>
              <a:rPr lang="ko-KR" altLang="en-US" sz="1500" dirty="0"/>
              <a:t> 합니다</a:t>
            </a:r>
            <a:r>
              <a:rPr lang="en-US" altLang="ko-KR" sz="1500" dirty="0"/>
              <a:t>. 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B11194-C1BC-4669-9A5D-B12F0863DD68}"/>
              </a:ext>
            </a:extLst>
          </p:cNvPr>
          <p:cNvGrpSpPr/>
          <p:nvPr/>
        </p:nvGrpSpPr>
        <p:grpSpPr>
          <a:xfrm>
            <a:off x="7996335" y="1367164"/>
            <a:ext cx="2750323" cy="1425198"/>
            <a:chOff x="6918894" y="2690295"/>
            <a:chExt cx="3351423" cy="22010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967A0-44B4-4799-B73B-F7B5FA3E7315}"/>
                </a:ext>
              </a:extLst>
            </p:cNvPr>
            <p:cNvSpPr txBox="1"/>
            <p:nvPr/>
          </p:nvSpPr>
          <p:spPr>
            <a:xfrm>
              <a:off x="6984152" y="2690295"/>
              <a:ext cx="3286165" cy="1640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r>
                <a:rPr lang="en-US" altLang="ko-KR" sz="2000" dirty="0"/>
                <a:t>,     D : </a:t>
              </a:r>
              <a:r>
                <a:rPr lang="ko-KR" altLang="en-US" sz="2000" dirty="0"/>
                <a:t>오른쪽</a:t>
              </a:r>
              <a:endParaRPr lang="en-US" altLang="ko-KR" sz="2000" dirty="0"/>
            </a:p>
            <a:p>
              <a:r>
                <a:rPr lang="en-US" altLang="ko-KR" sz="800" dirty="0"/>
                <a:t> </a:t>
              </a:r>
              <a:br>
                <a:rPr lang="en-US" altLang="ko-KR" sz="2000" dirty="0"/>
              </a:br>
              <a:r>
                <a:rPr lang="en-US" altLang="ko-KR" sz="2000" dirty="0"/>
                <a:t>L : </a:t>
              </a:r>
              <a:r>
                <a:rPr lang="ko-KR" altLang="en-US" sz="2000" dirty="0"/>
                <a:t>시작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94AD888-BF12-4E28-9209-EB0C3449E6A6}"/>
                </a:ext>
              </a:extLst>
            </p:cNvPr>
            <p:cNvSpPr/>
            <p:nvPr/>
          </p:nvSpPr>
          <p:spPr>
            <a:xfrm>
              <a:off x="6918894" y="2690296"/>
              <a:ext cx="3328263" cy="2201007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659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221C35-68D4-4139-AC14-08BDBE19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21136"/>
            <a:ext cx="5544696" cy="3096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FAC1D3-636B-4201-B9D5-FE38D645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73" y="3321136"/>
            <a:ext cx="5578135" cy="31098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–Pitfall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DE2414-2F3D-4E66-8A90-471BCDA57E6D}"/>
              </a:ext>
            </a:extLst>
          </p:cNvPr>
          <p:cNvSpPr txBox="1">
            <a:spLocks/>
          </p:cNvSpPr>
          <p:nvPr/>
        </p:nvSpPr>
        <p:spPr>
          <a:xfrm>
            <a:off x="859970" y="1575918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500" dirty="0">
                <a:latin typeface="+mn-ea"/>
              </a:rPr>
              <a:t>구덩이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늪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통나무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불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뱀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전갈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악어 등을 피해 여행을 떠나면서 </a:t>
            </a:r>
            <a:endParaRPr lang="en-US" altLang="ko-KR" sz="1500" dirty="0">
              <a:latin typeface="+mn-ea"/>
            </a:endParaRPr>
          </a:p>
          <a:p>
            <a:pPr marL="0" indent="0">
              <a:buNone/>
            </a:pPr>
            <a:r>
              <a:rPr lang="ko-KR" altLang="en-US" sz="1500" dirty="0">
                <a:latin typeface="+mn-ea"/>
              </a:rPr>
              <a:t>돈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금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은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반지 등을 모으는 게임입니다</a:t>
            </a:r>
            <a:r>
              <a:rPr lang="en-US" altLang="ko-KR" sz="1500" dirty="0">
                <a:latin typeface="+mn-ea"/>
              </a:rPr>
              <a:t>. 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구덩이</a:t>
            </a:r>
            <a:r>
              <a:rPr lang="en-US" altLang="ko-KR" sz="1500" b="1" dirty="0">
                <a:solidFill>
                  <a:srgbClr val="EE125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늪</a:t>
            </a:r>
            <a:r>
              <a:rPr lang="en-US" altLang="ko-KR" sz="1500" b="1" dirty="0">
                <a:solidFill>
                  <a:srgbClr val="EE125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통나무</a:t>
            </a:r>
            <a:r>
              <a:rPr lang="en-US" altLang="ko-KR" sz="1500" b="1" dirty="0">
                <a:solidFill>
                  <a:srgbClr val="EE125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불</a:t>
            </a:r>
            <a:r>
              <a:rPr lang="en-US" altLang="ko-KR" sz="1500" b="1" dirty="0">
                <a:solidFill>
                  <a:srgbClr val="EE125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뱀</a:t>
            </a:r>
            <a:r>
              <a:rPr lang="en-US" altLang="ko-KR" sz="1500" b="1" dirty="0">
                <a:solidFill>
                  <a:srgbClr val="EE125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전갈</a:t>
            </a:r>
            <a:r>
              <a:rPr lang="en-US" altLang="ko-KR" sz="1500" b="1" dirty="0">
                <a:solidFill>
                  <a:srgbClr val="EE125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rgbClr val="EE1251"/>
                </a:solidFill>
                <a:latin typeface="+mn-ea"/>
              </a:rPr>
              <a:t>악어 </a:t>
            </a:r>
            <a:r>
              <a:rPr lang="ko-KR" altLang="en-US" sz="1500" dirty="0">
                <a:latin typeface="+mn-ea"/>
              </a:rPr>
              <a:t>등에 닿으면 점수를 잃거나 목숨을 잃고</a:t>
            </a:r>
            <a:r>
              <a:rPr lang="en-US" altLang="ko-KR" sz="1500" dirty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ko-KR" altLang="en-US" sz="1500" b="1" dirty="0">
                <a:solidFill>
                  <a:schemeClr val="accent1"/>
                </a:solidFill>
                <a:latin typeface="+mn-ea"/>
              </a:rPr>
              <a:t>돈</a:t>
            </a:r>
            <a:r>
              <a:rPr lang="en-US" altLang="ko-KR" sz="150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accent1"/>
                </a:solidFill>
                <a:latin typeface="+mn-ea"/>
              </a:rPr>
              <a:t>금</a:t>
            </a:r>
            <a:r>
              <a:rPr lang="en-US" altLang="ko-KR" sz="150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accent1"/>
                </a:solidFill>
                <a:latin typeface="+mn-ea"/>
              </a:rPr>
              <a:t>은</a:t>
            </a:r>
            <a:r>
              <a:rPr lang="en-US" altLang="ko-KR" sz="1500" b="1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500" b="1" dirty="0">
                <a:solidFill>
                  <a:schemeClr val="accent1"/>
                </a:solidFill>
                <a:latin typeface="+mn-ea"/>
              </a:rPr>
              <a:t>반지</a:t>
            </a:r>
            <a:r>
              <a:rPr lang="ko-KR" altLang="en-US" sz="1500" dirty="0">
                <a:latin typeface="+mn-ea"/>
              </a:rPr>
              <a:t> 등을 먹으면 점수를 얻을 수 있습니다</a:t>
            </a:r>
            <a:r>
              <a:rPr lang="en-US" altLang="ko-KR" sz="1500" dirty="0">
                <a:latin typeface="+mn-ea"/>
              </a:rPr>
              <a:t>. </a:t>
            </a:r>
            <a:endParaRPr lang="ko-KR" altLang="en-US" sz="1500" dirty="0">
              <a:latin typeface="+mn-ea"/>
            </a:endParaRPr>
          </a:p>
          <a:p>
            <a:pPr marL="0" indent="0">
              <a:buNone/>
            </a:pPr>
            <a:endParaRPr lang="en-US" altLang="ko-KR" sz="1500" dirty="0"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B11194-C1BC-4669-9A5D-B12F0863DD68}"/>
              </a:ext>
            </a:extLst>
          </p:cNvPr>
          <p:cNvGrpSpPr/>
          <p:nvPr/>
        </p:nvGrpSpPr>
        <p:grpSpPr>
          <a:xfrm>
            <a:off x="8376996" y="845859"/>
            <a:ext cx="3150636" cy="1692772"/>
            <a:chOff x="6918894" y="2690296"/>
            <a:chExt cx="3351423" cy="22010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967A0-44B4-4799-B73B-F7B5FA3E7315}"/>
                </a:ext>
              </a:extLst>
            </p:cNvPr>
            <p:cNvSpPr txBox="1"/>
            <p:nvPr/>
          </p:nvSpPr>
          <p:spPr>
            <a:xfrm>
              <a:off x="6984152" y="2690298"/>
              <a:ext cx="3286165" cy="220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r>
                <a:rPr lang="en-US" altLang="ko-KR" sz="2000" dirty="0"/>
                <a:t>,               D : </a:t>
              </a:r>
              <a:r>
                <a:rPr lang="ko-KR" altLang="en-US" sz="2000" dirty="0"/>
                <a:t>오른쪽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W: </a:t>
              </a:r>
              <a:r>
                <a:rPr lang="ko-KR" altLang="en-US" sz="2000" dirty="0"/>
                <a:t>위</a:t>
              </a:r>
              <a:r>
                <a:rPr lang="en-US" altLang="ko-KR" sz="2000" dirty="0"/>
                <a:t>,                   S : </a:t>
              </a:r>
              <a:r>
                <a:rPr lang="ko-KR" altLang="en-US" sz="2000" dirty="0"/>
                <a:t>아래</a:t>
              </a:r>
              <a:endParaRPr lang="en-US" altLang="ko-KR" sz="2000" dirty="0"/>
            </a:p>
            <a:p>
              <a:r>
                <a:rPr lang="en-US" altLang="ko-KR" sz="800" dirty="0"/>
                <a:t> </a:t>
              </a:r>
              <a:br>
                <a:rPr lang="en-US" altLang="ko-KR" sz="2000" dirty="0"/>
              </a:br>
              <a:r>
                <a:rPr lang="en-US" altLang="ko-KR" sz="2000" dirty="0"/>
                <a:t>L : </a:t>
              </a:r>
              <a:r>
                <a:rPr lang="ko-KR" altLang="en-US" sz="2000" dirty="0"/>
                <a:t>점프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94AD888-BF12-4E28-9209-EB0C3449E6A6}"/>
                </a:ext>
              </a:extLst>
            </p:cNvPr>
            <p:cNvSpPr/>
            <p:nvPr/>
          </p:nvSpPr>
          <p:spPr>
            <a:xfrm>
              <a:off x="6918894" y="2690296"/>
              <a:ext cx="3328263" cy="2201007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599FDE-D273-4263-8F9E-8FBE88D5F4BB}"/>
              </a:ext>
            </a:extLst>
          </p:cNvPr>
          <p:cNvSpPr/>
          <p:nvPr/>
        </p:nvSpPr>
        <p:spPr>
          <a:xfrm>
            <a:off x="4163316" y="4823675"/>
            <a:ext cx="109215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0F94FF2-8F67-425F-BACC-36E184B13C67}"/>
              </a:ext>
            </a:extLst>
          </p:cNvPr>
          <p:cNvCxnSpPr>
            <a:cxnSpLocks/>
            <a:endCxn id="29" idx="0"/>
          </p:cNvCxnSpPr>
          <p:nvPr/>
        </p:nvCxnSpPr>
        <p:spPr>
          <a:xfrm rot="16200000" flipH="1">
            <a:off x="2548983" y="2663266"/>
            <a:ext cx="2285046" cy="2035772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4208845-78DB-472F-AFAB-CFBA5CDD8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381" y="3822701"/>
            <a:ext cx="5299315" cy="21844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29D011-3F1A-486E-BD4C-2D8D99589BAD}"/>
              </a:ext>
            </a:extLst>
          </p:cNvPr>
          <p:cNvSpPr/>
          <p:nvPr/>
        </p:nvSpPr>
        <p:spPr>
          <a:xfrm>
            <a:off x="8081471" y="5625797"/>
            <a:ext cx="55125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BDCDD4E-9B69-4B4F-B375-F6C12503D92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651850" y="2538629"/>
            <a:ext cx="5429621" cy="3281528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2D3DF0-A212-4ACE-BE46-A523F1497B93}"/>
              </a:ext>
            </a:extLst>
          </p:cNvPr>
          <p:cNvSpPr/>
          <p:nvPr/>
        </p:nvSpPr>
        <p:spPr>
          <a:xfrm>
            <a:off x="10195298" y="4895134"/>
            <a:ext cx="587828" cy="477569"/>
          </a:xfrm>
          <a:prstGeom prst="rect">
            <a:avLst/>
          </a:prstGeom>
          <a:noFill/>
          <a:ln w="41275"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EF75CCE-CE3A-4E26-8C1B-F30631460A6C}"/>
              </a:ext>
            </a:extLst>
          </p:cNvPr>
          <p:cNvSpPr/>
          <p:nvPr/>
        </p:nvSpPr>
        <p:spPr>
          <a:xfrm>
            <a:off x="7653123" y="4922696"/>
            <a:ext cx="238561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128993-8FCD-4520-ABC8-9238F60388C8}"/>
              </a:ext>
            </a:extLst>
          </p:cNvPr>
          <p:cNvSpPr/>
          <p:nvPr/>
        </p:nvSpPr>
        <p:spPr>
          <a:xfrm>
            <a:off x="1882576" y="4830913"/>
            <a:ext cx="238561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E37848A-8087-4021-89BF-EF8EA54336C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548686" y="2841762"/>
            <a:ext cx="8940526" cy="2053372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6724C04-0243-4C86-B12F-AAA0CA3109A1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1739693" y="3495224"/>
            <a:ext cx="2288666" cy="382711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A60619E2-E2C2-4991-91BD-AC67BE6DE0F7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663490" y="2531213"/>
            <a:ext cx="4989633" cy="2585843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96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–Kangaroo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DE2414-2F3D-4E66-8A90-471BCDA57E6D}"/>
              </a:ext>
            </a:extLst>
          </p:cNvPr>
          <p:cNvSpPr txBox="1">
            <a:spLocks/>
          </p:cNvSpPr>
          <p:nvPr/>
        </p:nvSpPr>
        <p:spPr>
          <a:xfrm>
            <a:off x="859970" y="1575918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다른 동물들의 공격을 피해 꼭대기에 있는 </a:t>
            </a:r>
            <a:r>
              <a:rPr lang="ko-KR" altLang="en-US" sz="1500" b="1" dirty="0">
                <a:solidFill>
                  <a:srgbClr val="EE1251"/>
                </a:solidFill>
              </a:rPr>
              <a:t>새끼 캥거루</a:t>
            </a:r>
            <a:r>
              <a:rPr lang="ko-KR" altLang="en-US" sz="1500" dirty="0"/>
              <a:t>를 구하는 게임입니다</a:t>
            </a:r>
            <a:r>
              <a:rPr lang="en-US" altLang="ko-KR" sz="15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>
                <a:solidFill>
                  <a:schemeClr val="accent6">
                    <a:lumMod val="75000"/>
                  </a:schemeClr>
                </a:solidFill>
              </a:rPr>
              <a:t>과일</a:t>
            </a:r>
            <a:r>
              <a:rPr lang="ko-KR" altLang="en-US" sz="1500" dirty="0"/>
              <a:t>을 먹거나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</a:rPr>
              <a:t>(1</a:t>
            </a:r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</a:rPr>
              <a:t>점</a:t>
            </a:r>
            <a:r>
              <a:rPr lang="en-US" altLang="ko-KR" sz="15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z="1500" dirty="0"/>
              <a:t> </a:t>
            </a:r>
            <a:r>
              <a:rPr lang="ko-KR" altLang="en-US" sz="1500" b="1" dirty="0">
                <a:solidFill>
                  <a:schemeClr val="accent4"/>
                </a:solidFill>
              </a:rPr>
              <a:t>다른 동물</a:t>
            </a:r>
            <a:r>
              <a:rPr lang="ko-KR" altLang="en-US" sz="1500" dirty="0"/>
              <a:t>을 공격하면</a:t>
            </a:r>
            <a:r>
              <a:rPr lang="en-US" altLang="ko-KR" sz="1500" dirty="0">
                <a:solidFill>
                  <a:schemeClr val="accent4"/>
                </a:solidFill>
              </a:rPr>
              <a:t>(2</a:t>
            </a:r>
            <a:r>
              <a:rPr lang="ko-KR" altLang="en-US" sz="1500" dirty="0">
                <a:solidFill>
                  <a:schemeClr val="accent4"/>
                </a:solidFill>
              </a:rPr>
              <a:t>점</a:t>
            </a:r>
            <a:r>
              <a:rPr lang="en-US" altLang="ko-KR" sz="1500" dirty="0">
                <a:solidFill>
                  <a:schemeClr val="accent4"/>
                </a:solidFill>
              </a:rPr>
              <a:t>)</a:t>
            </a:r>
            <a:r>
              <a:rPr lang="ko-KR" altLang="en-US" sz="1500" dirty="0"/>
              <a:t> 점수를 얻을 수 있고</a:t>
            </a:r>
            <a:r>
              <a:rPr lang="en-US" altLang="ko-KR" sz="1500" dirty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dirty="0"/>
              <a:t>새끼 캥거루와 만나면 다음 스테이지로 이동합니다</a:t>
            </a:r>
            <a:r>
              <a:rPr lang="en-US" altLang="ko-KR" sz="15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500" dirty="0"/>
              <a:t>(</a:t>
            </a:r>
            <a:r>
              <a:rPr lang="ko-KR" altLang="en-US" sz="1500" dirty="0"/>
              <a:t>일반적으로 </a:t>
            </a:r>
            <a:r>
              <a:rPr lang="ko-KR" altLang="en-US" sz="1500" b="1" dirty="0">
                <a:solidFill>
                  <a:schemeClr val="tx2"/>
                </a:solidFill>
              </a:rPr>
              <a:t>종</a:t>
            </a:r>
            <a:r>
              <a:rPr lang="ko-KR" altLang="en-US" sz="1500" dirty="0"/>
              <a:t>을 치면 과일이 생깁니다</a:t>
            </a:r>
            <a:r>
              <a:rPr lang="en-US" altLang="ko-KR" sz="1500" dirty="0"/>
              <a:t>. 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B11194-C1BC-4669-9A5D-B12F0863DD68}"/>
              </a:ext>
            </a:extLst>
          </p:cNvPr>
          <p:cNvGrpSpPr/>
          <p:nvPr/>
        </p:nvGrpSpPr>
        <p:grpSpPr>
          <a:xfrm>
            <a:off x="7996335" y="1367163"/>
            <a:ext cx="3150637" cy="1692771"/>
            <a:chOff x="6918894" y="2690295"/>
            <a:chExt cx="3351423" cy="22010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967A0-44B4-4799-B73B-F7B5FA3E7315}"/>
                </a:ext>
              </a:extLst>
            </p:cNvPr>
            <p:cNvSpPr txBox="1"/>
            <p:nvPr/>
          </p:nvSpPr>
          <p:spPr>
            <a:xfrm>
              <a:off x="6984152" y="2690295"/>
              <a:ext cx="3286165" cy="2201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r>
                <a:rPr lang="en-US" altLang="ko-KR" sz="2000" dirty="0"/>
                <a:t>,               D : </a:t>
              </a:r>
              <a:r>
                <a:rPr lang="ko-KR" altLang="en-US" sz="2000" dirty="0"/>
                <a:t>오른쪽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W: </a:t>
              </a:r>
              <a:r>
                <a:rPr lang="ko-KR" altLang="en-US" sz="2000" dirty="0"/>
                <a:t>위 </a:t>
              </a:r>
              <a:r>
                <a:rPr lang="en-US" altLang="ko-KR" sz="2000" dirty="0"/>
                <a:t>or </a:t>
              </a:r>
              <a:r>
                <a:rPr lang="ko-KR" altLang="en-US" sz="2000" dirty="0"/>
                <a:t>점프</a:t>
              </a:r>
              <a:r>
                <a:rPr lang="en-US" altLang="ko-KR" sz="2000" dirty="0"/>
                <a:t>,     S : </a:t>
              </a:r>
              <a:r>
                <a:rPr lang="ko-KR" altLang="en-US" sz="2000" dirty="0"/>
                <a:t>아래</a:t>
              </a:r>
              <a:endParaRPr lang="en-US" altLang="ko-KR" sz="2000" dirty="0"/>
            </a:p>
            <a:p>
              <a:r>
                <a:rPr lang="en-US" altLang="ko-KR" sz="800" dirty="0"/>
                <a:t> </a:t>
              </a:r>
              <a:br>
                <a:rPr lang="en-US" altLang="ko-KR" sz="2000" dirty="0"/>
              </a:br>
              <a:r>
                <a:rPr lang="en-US" altLang="ko-KR" sz="2000" dirty="0"/>
                <a:t>L : </a:t>
              </a:r>
              <a:r>
                <a:rPr lang="ko-KR" altLang="en-US" sz="2000" dirty="0"/>
                <a:t>공격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94AD888-BF12-4E28-9209-EB0C3449E6A6}"/>
                </a:ext>
              </a:extLst>
            </p:cNvPr>
            <p:cNvSpPr/>
            <p:nvPr/>
          </p:nvSpPr>
          <p:spPr>
            <a:xfrm>
              <a:off x="6918894" y="2690296"/>
              <a:ext cx="3328263" cy="2201007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712E87C-F2FC-44BE-954B-3EEC8520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59934"/>
            <a:ext cx="5659999" cy="318973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599FDE-D273-4263-8F9E-8FBE88D5F4BB}"/>
              </a:ext>
            </a:extLst>
          </p:cNvPr>
          <p:cNvSpPr/>
          <p:nvPr/>
        </p:nvSpPr>
        <p:spPr>
          <a:xfrm>
            <a:off x="5086689" y="3658183"/>
            <a:ext cx="48149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0F94FF2-8F67-425F-BACC-36E184B13C67}"/>
              </a:ext>
            </a:extLst>
          </p:cNvPr>
          <p:cNvCxnSpPr>
            <a:cxnSpLocks/>
            <a:endCxn id="29" idx="0"/>
          </p:cNvCxnSpPr>
          <p:nvPr/>
        </p:nvCxnSpPr>
        <p:spPr>
          <a:xfrm rot="16200000" flipH="1">
            <a:off x="4210519" y="2541267"/>
            <a:ext cx="1811772" cy="422060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2F1D06-EB75-420D-8145-1B8414F23B40}"/>
              </a:ext>
            </a:extLst>
          </p:cNvPr>
          <p:cNvSpPr/>
          <p:nvPr/>
        </p:nvSpPr>
        <p:spPr>
          <a:xfrm>
            <a:off x="5978521" y="3569334"/>
            <a:ext cx="587828" cy="477569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E4CA2419-D53E-40CD-B4C3-3086A8B3B2C2}"/>
              </a:ext>
            </a:extLst>
          </p:cNvPr>
          <p:cNvCxnSpPr>
            <a:cxnSpLocks/>
          </p:cNvCxnSpPr>
          <p:nvPr/>
        </p:nvCxnSpPr>
        <p:spPr>
          <a:xfrm rot="10800000">
            <a:off x="3105150" y="2213549"/>
            <a:ext cx="3236231" cy="183335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DC757C-7235-48FC-9D61-36D23A8ADE2D}"/>
              </a:ext>
            </a:extLst>
          </p:cNvPr>
          <p:cNvSpPr/>
          <p:nvPr/>
        </p:nvSpPr>
        <p:spPr>
          <a:xfrm>
            <a:off x="4844075" y="4952608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9E37848A-8087-4021-89BF-EF8EA54336C8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238250" y="2213549"/>
            <a:ext cx="3899739" cy="273905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7467A8-D44F-4E9E-B842-89C07F14DD99}"/>
              </a:ext>
            </a:extLst>
          </p:cNvPr>
          <p:cNvSpPr/>
          <p:nvPr/>
        </p:nvSpPr>
        <p:spPr>
          <a:xfrm>
            <a:off x="2720000" y="4260972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A2D3DF0-A212-4ACE-BE46-A523F1497B93}"/>
              </a:ext>
            </a:extLst>
          </p:cNvPr>
          <p:cNvSpPr/>
          <p:nvPr/>
        </p:nvSpPr>
        <p:spPr>
          <a:xfrm>
            <a:off x="2064022" y="4637288"/>
            <a:ext cx="587828" cy="477569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C09A3F-B3E0-46BA-BB3E-70BB27BC9334}"/>
              </a:ext>
            </a:extLst>
          </p:cNvPr>
          <p:cNvSpPr/>
          <p:nvPr/>
        </p:nvSpPr>
        <p:spPr>
          <a:xfrm>
            <a:off x="3982205" y="3936473"/>
            <a:ext cx="539298" cy="477568"/>
          </a:xfrm>
          <a:prstGeom prst="rect">
            <a:avLst/>
          </a:prstGeom>
          <a:noFill/>
          <a:ln w="412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784AA76-0692-45B3-8A10-B46202C6995B}"/>
              </a:ext>
            </a:extLst>
          </p:cNvPr>
          <p:cNvCxnSpPr>
            <a:cxnSpLocks/>
          </p:cNvCxnSpPr>
          <p:nvPr/>
        </p:nvCxnSpPr>
        <p:spPr>
          <a:xfrm>
            <a:off x="2116082" y="2824617"/>
            <a:ext cx="2167521" cy="1111856"/>
          </a:xfrm>
          <a:prstGeom prst="bentConnector3">
            <a:avLst>
              <a:gd name="adj1" fmla="val 9965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D8DAC8E-39CA-4A39-98E0-C667575B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808" y="2631529"/>
            <a:ext cx="6341381" cy="353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18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1AC46-55AF-49FC-A257-1B8A20BE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게임 설명 </a:t>
            </a:r>
            <a:r>
              <a:rPr lang="en-US" altLang="ko-KR" dirty="0"/>
              <a:t>–Asterix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B4A850F-428E-48D1-AFEE-EA8AA424D64F}"/>
              </a:ext>
            </a:extLst>
          </p:cNvPr>
          <p:cNvSpPr txBox="1">
            <a:spLocks/>
          </p:cNvSpPr>
          <p:nvPr/>
        </p:nvSpPr>
        <p:spPr>
          <a:xfrm>
            <a:off x="838200" y="1766869"/>
            <a:ext cx="10686861" cy="893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2DE2414-2F3D-4E66-8A90-471BCDA57E6D}"/>
              </a:ext>
            </a:extLst>
          </p:cNvPr>
          <p:cNvSpPr txBox="1">
            <a:spLocks/>
          </p:cNvSpPr>
          <p:nvPr/>
        </p:nvSpPr>
        <p:spPr>
          <a:xfrm>
            <a:off x="859970" y="1575918"/>
            <a:ext cx="11168743" cy="881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>
                <a:solidFill>
                  <a:schemeClr val="accent4"/>
                </a:solidFill>
              </a:rPr>
              <a:t>항아리</a:t>
            </a:r>
            <a:r>
              <a:rPr lang="ko-KR" altLang="en-US" sz="1500" b="1" dirty="0"/>
              <a:t>를 먹으면 점수를 얻을 </a:t>
            </a:r>
            <a:r>
              <a:rPr lang="ko-KR" altLang="en-US" sz="1500" dirty="0"/>
              <a:t>수 있고</a:t>
            </a:r>
            <a:r>
              <a:rPr lang="en-US" altLang="ko-KR" sz="1500" dirty="0"/>
              <a:t>, </a:t>
            </a:r>
            <a:r>
              <a:rPr lang="ko-KR" altLang="en-US" sz="1500" b="1" dirty="0">
                <a:solidFill>
                  <a:srgbClr val="EE1251"/>
                </a:solidFill>
              </a:rPr>
              <a:t>하프</a:t>
            </a:r>
            <a:r>
              <a:rPr lang="ko-KR" altLang="en-US" sz="1500" b="1" dirty="0"/>
              <a:t>를 먹으면 죽는</a:t>
            </a:r>
            <a:r>
              <a:rPr lang="ko-KR" altLang="en-US" sz="1500" dirty="0"/>
              <a:t> 게임입니다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 </a:t>
            </a:r>
            <a:endParaRPr lang="en-US" altLang="ko-KR" sz="15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6880B69-E1E3-447C-8434-14DC8F36C28C}"/>
              </a:ext>
            </a:extLst>
          </p:cNvPr>
          <p:cNvGrpSpPr/>
          <p:nvPr/>
        </p:nvGrpSpPr>
        <p:grpSpPr>
          <a:xfrm>
            <a:off x="7973110" y="924222"/>
            <a:ext cx="2367968" cy="1315962"/>
            <a:chOff x="6918895" y="2690295"/>
            <a:chExt cx="2518876" cy="17110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B5481-D2D5-4EE7-BF69-AE82EE07F3B8}"/>
                </a:ext>
              </a:extLst>
            </p:cNvPr>
            <p:cNvSpPr txBox="1"/>
            <p:nvPr/>
          </p:nvSpPr>
          <p:spPr>
            <a:xfrm>
              <a:off x="6984152" y="2690295"/>
              <a:ext cx="2453619" cy="1640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&lt;</a:t>
              </a:r>
              <a:r>
                <a:rPr lang="ko-KR" altLang="en-US" sz="2000" dirty="0"/>
                <a:t>버튼 조작</a:t>
              </a:r>
              <a:r>
                <a:rPr lang="en-US" altLang="ko-KR" sz="2000" dirty="0"/>
                <a:t>&gt;</a:t>
              </a:r>
            </a:p>
            <a:p>
              <a:endParaRPr lang="en-US" altLang="ko-KR" sz="800" dirty="0"/>
            </a:p>
            <a:p>
              <a:r>
                <a:rPr lang="en-US" altLang="ko-KR" sz="2000" dirty="0"/>
                <a:t>A : </a:t>
              </a:r>
              <a:r>
                <a:rPr lang="ko-KR" altLang="en-US" sz="2000" dirty="0"/>
                <a:t>왼쪽</a:t>
              </a:r>
              <a:r>
                <a:rPr lang="en-US" altLang="ko-KR" sz="2000" dirty="0"/>
                <a:t>,  D : </a:t>
              </a:r>
              <a:r>
                <a:rPr lang="ko-KR" altLang="en-US" sz="2000" dirty="0"/>
                <a:t>오른쪽</a:t>
              </a:r>
              <a:endParaRPr lang="en-US" altLang="ko-KR" sz="2000" dirty="0"/>
            </a:p>
            <a:p>
              <a:endParaRPr lang="en-US" altLang="ko-KR" sz="800" dirty="0"/>
            </a:p>
            <a:p>
              <a:r>
                <a:rPr lang="en-US" altLang="ko-KR" sz="2000" dirty="0"/>
                <a:t>W: </a:t>
              </a:r>
              <a:r>
                <a:rPr lang="ko-KR" altLang="en-US" sz="2000" dirty="0"/>
                <a:t>위</a:t>
              </a:r>
              <a:r>
                <a:rPr lang="en-US" altLang="ko-KR" sz="2000" dirty="0"/>
                <a:t>,      S : </a:t>
              </a:r>
              <a:r>
                <a:rPr lang="ko-KR" altLang="en-US" sz="2000" dirty="0"/>
                <a:t>아래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E4E9EA2-DEDC-431C-8AD0-4D6B37112482}"/>
                </a:ext>
              </a:extLst>
            </p:cNvPr>
            <p:cNvSpPr/>
            <p:nvPr/>
          </p:nvSpPr>
          <p:spPr>
            <a:xfrm>
              <a:off x="6918895" y="2690296"/>
              <a:ext cx="2518876" cy="1711065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5B40330-8C54-4C4F-B88B-D09C419C0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1" y="2533658"/>
            <a:ext cx="6421735" cy="359455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4F33B4-B117-400D-919C-96055F09046C}"/>
              </a:ext>
            </a:extLst>
          </p:cNvPr>
          <p:cNvSpPr/>
          <p:nvPr/>
        </p:nvSpPr>
        <p:spPr>
          <a:xfrm>
            <a:off x="3230555" y="5823918"/>
            <a:ext cx="1187836" cy="304296"/>
          </a:xfrm>
          <a:prstGeom prst="rect">
            <a:avLst/>
          </a:prstGeom>
          <a:noFill/>
          <a:ln w="412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9AB065-7C61-4DFD-8E1F-0521D71695C7}"/>
              </a:ext>
            </a:extLst>
          </p:cNvPr>
          <p:cNvSpPr txBox="1"/>
          <p:nvPr/>
        </p:nvSpPr>
        <p:spPr>
          <a:xfrm>
            <a:off x="4829892" y="6292140"/>
            <a:ext cx="910770" cy="3693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라이프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F19D6A0-60D9-473A-9574-C3DC429C9526}"/>
              </a:ext>
            </a:extLst>
          </p:cNvPr>
          <p:cNvCxnSpPr>
            <a:cxnSpLocks/>
            <a:stCxn id="35" idx="2"/>
            <a:endCxn id="36" idx="1"/>
          </p:cNvCxnSpPr>
          <p:nvPr/>
        </p:nvCxnSpPr>
        <p:spPr>
          <a:xfrm rot="16200000" flipH="1">
            <a:off x="4152886" y="5799800"/>
            <a:ext cx="348592" cy="1005419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3B5897E-CDF8-48C4-916C-CB58FFD08636}"/>
              </a:ext>
            </a:extLst>
          </p:cNvPr>
          <p:cNvSpPr/>
          <p:nvPr/>
        </p:nvSpPr>
        <p:spPr>
          <a:xfrm>
            <a:off x="3411869" y="3684469"/>
            <a:ext cx="48149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116FC012-4717-4B87-ADF0-3900764ACB66}"/>
              </a:ext>
            </a:extLst>
          </p:cNvPr>
          <p:cNvCxnSpPr>
            <a:cxnSpLocks/>
            <a:endCxn id="40" idx="0"/>
          </p:cNvCxnSpPr>
          <p:nvPr/>
        </p:nvCxnSpPr>
        <p:spPr>
          <a:xfrm rot="5400000">
            <a:off x="3087359" y="2437952"/>
            <a:ext cx="1811774" cy="681261"/>
          </a:xfrm>
          <a:prstGeom prst="bentConnector3">
            <a:avLst>
              <a:gd name="adj1" fmla="val 50000"/>
            </a:avLst>
          </a:prstGeom>
          <a:ln w="19050">
            <a:solidFill>
              <a:srgbClr val="EE125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1A5F86-2584-4C71-AC8A-CB797F083273}"/>
              </a:ext>
            </a:extLst>
          </p:cNvPr>
          <p:cNvSpPr/>
          <p:nvPr/>
        </p:nvSpPr>
        <p:spPr>
          <a:xfrm>
            <a:off x="3421394" y="4750682"/>
            <a:ext cx="48149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922AAB-BEBD-434A-871B-661440FB6CDC}"/>
              </a:ext>
            </a:extLst>
          </p:cNvPr>
          <p:cNvSpPr/>
          <p:nvPr/>
        </p:nvSpPr>
        <p:spPr>
          <a:xfrm>
            <a:off x="3430919" y="5272557"/>
            <a:ext cx="481492" cy="388720"/>
          </a:xfrm>
          <a:prstGeom prst="rect">
            <a:avLst/>
          </a:prstGeom>
          <a:noFill/>
          <a:ln w="41275">
            <a:solidFill>
              <a:srgbClr val="EE125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88FD157-69C9-45FF-BD79-882D2FA72CFD}"/>
              </a:ext>
            </a:extLst>
          </p:cNvPr>
          <p:cNvSpPr/>
          <p:nvPr/>
        </p:nvSpPr>
        <p:spPr>
          <a:xfrm>
            <a:off x="4333877" y="3419398"/>
            <a:ext cx="496015" cy="388720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C8C12BD-AB5B-46DD-B688-0A095FCA577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185347" y="1872814"/>
            <a:ext cx="3148530" cy="1740944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AF191E2-A719-4A22-A497-0CE7C03C6626}"/>
              </a:ext>
            </a:extLst>
          </p:cNvPr>
          <p:cNvSpPr/>
          <p:nvPr/>
        </p:nvSpPr>
        <p:spPr>
          <a:xfrm>
            <a:off x="4333877" y="3970759"/>
            <a:ext cx="496015" cy="388720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B094833-4EDE-47D5-BB19-130ECD3A6C77}"/>
              </a:ext>
            </a:extLst>
          </p:cNvPr>
          <p:cNvSpPr/>
          <p:nvPr/>
        </p:nvSpPr>
        <p:spPr>
          <a:xfrm>
            <a:off x="4333877" y="4479410"/>
            <a:ext cx="496015" cy="388720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13E7B52-5952-4CCB-ADD0-681553657012}"/>
              </a:ext>
            </a:extLst>
          </p:cNvPr>
          <p:cNvSpPr/>
          <p:nvPr/>
        </p:nvSpPr>
        <p:spPr>
          <a:xfrm>
            <a:off x="4333877" y="5015470"/>
            <a:ext cx="496015" cy="388720"/>
          </a:xfrm>
          <a:prstGeom prst="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54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★</a:t>
            </a:r>
            <a:r>
              <a:rPr lang="ko-KR" altLang="en-US" dirty="0"/>
              <a:t>인센티브 산정 방식</a:t>
            </a:r>
            <a:r>
              <a:rPr lang="en-US" altLang="ko-KR" dirty="0"/>
              <a:t>★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3CB7-9CB2-4E3A-A9B0-39A6197F9D66}"/>
              </a:ext>
            </a:extLst>
          </p:cNvPr>
          <p:cNvSpPr txBox="1"/>
          <p:nvPr/>
        </p:nvSpPr>
        <p:spPr>
          <a:xfrm>
            <a:off x="925802" y="2857943"/>
            <a:ext cx="1034039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당일 진행한 게임 블록들 중 게임 블록을 랜덤하게 하나 골라</a:t>
            </a:r>
            <a:r>
              <a:rPr lang="en-US" altLang="ko-KR" sz="2400" dirty="0"/>
              <a:t>, </a:t>
            </a:r>
            <a:r>
              <a:rPr lang="ko-KR" altLang="en-US" sz="2400" dirty="0">
                <a:solidFill>
                  <a:srgbClr val="FF0000"/>
                </a:solidFill>
              </a:rPr>
              <a:t>정해진 기준 점수를 넘으면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ko-KR" altLang="en-US" sz="2400" dirty="0">
                <a:solidFill>
                  <a:srgbClr val="FF0000"/>
                </a:solidFill>
              </a:rPr>
              <a:t>인센티브를 지급</a:t>
            </a:r>
            <a:r>
              <a:rPr lang="ko-KR" altLang="en-US" sz="2400" dirty="0"/>
              <a:t>할 예정입니다</a:t>
            </a:r>
            <a:r>
              <a:rPr lang="en-US" altLang="ko-KR" sz="2400" dirty="0"/>
              <a:t>. </a:t>
            </a:r>
          </a:p>
          <a:p>
            <a:endParaRPr lang="en-US" altLang="ko-KR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10,000</a:t>
            </a:r>
            <a:r>
              <a:rPr lang="ko-KR" altLang="en-US" sz="2400" dirty="0"/>
              <a:t>원 </a:t>
            </a:r>
            <a:r>
              <a:rPr lang="en-US" altLang="ko-KR" sz="2400" dirty="0"/>
              <a:t>(</a:t>
            </a:r>
            <a:r>
              <a:rPr lang="ko-KR" altLang="en-US" sz="2400" dirty="0"/>
              <a:t>기본급</a:t>
            </a:r>
            <a:r>
              <a:rPr lang="en-US" altLang="ko-KR" sz="2400" dirty="0"/>
              <a:t>) + 5,000</a:t>
            </a:r>
            <a:r>
              <a:rPr lang="ko-KR" altLang="en-US" sz="2400" dirty="0"/>
              <a:t>원</a:t>
            </a:r>
            <a:r>
              <a:rPr lang="en-US" altLang="ko-KR" sz="2400" dirty="0"/>
              <a:t> (</a:t>
            </a:r>
            <a:r>
              <a:rPr lang="ko-KR" altLang="en-US" sz="2400" dirty="0"/>
              <a:t>인센티브</a:t>
            </a:r>
            <a:r>
              <a:rPr lang="en-US" altLang="ko-KR" sz="2400" dirty="0"/>
              <a:t>)</a:t>
            </a:r>
          </a:p>
          <a:p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831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E5375308-E2BE-4067-954E-ACB071ED2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17761" cy="2929255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2200" b="1" dirty="0">
                <a:latin typeface="+mn-ea"/>
              </a:rPr>
              <a:t>총 </a:t>
            </a:r>
            <a:r>
              <a:rPr lang="en-US" altLang="ko-KR" sz="2200" b="1" dirty="0">
                <a:latin typeface="+mn-ea"/>
              </a:rPr>
              <a:t>6</a:t>
            </a:r>
            <a:r>
              <a:rPr lang="ko-KR" altLang="en-US" sz="2200" b="1" dirty="0">
                <a:latin typeface="+mn-ea"/>
              </a:rPr>
              <a:t>개의 세션을 </a:t>
            </a:r>
            <a:r>
              <a:rPr lang="ko-KR" altLang="en-US" sz="2200" dirty="0">
                <a:latin typeface="+mn-ea"/>
              </a:rPr>
              <a:t>진행합니다</a:t>
            </a:r>
            <a:r>
              <a:rPr lang="en-US" altLang="ko-KR" sz="2200" dirty="0">
                <a:latin typeface="+mn-ea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2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+mn-ea"/>
              </a:rPr>
              <a:t>한 세션</a:t>
            </a:r>
            <a:r>
              <a:rPr lang="ko-KR" altLang="en-US" sz="2200" dirty="0">
                <a:latin typeface="+mn-ea"/>
              </a:rPr>
              <a:t>에서 </a:t>
            </a:r>
            <a:r>
              <a:rPr lang="en-US" altLang="ko-KR" sz="2200" b="1" dirty="0">
                <a:latin typeface="+mn-ea"/>
              </a:rPr>
              <a:t>3</a:t>
            </a:r>
            <a:r>
              <a:rPr lang="ko-KR" altLang="en-US" sz="2200" b="1" dirty="0">
                <a:latin typeface="+mn-ea"/>
              </a:rPr>
              <a:t>개 중 무작위로 선별된 하나의 </a:t>
            </a:r>
            <a:r>
              <a:rPr lang="ko-KR" altLang="en-US" sz="2200" dirty="0">
                <a:latin typeface="+mn-ea"/>
              </a:rPr>
              <a:t>게임을 플레이 하게 됩니다</a:t>
            </a:r>
            <a:r>
              <a:rPr lang="en-US" altLang="ko-KR" sz="2200" dirty="0">
                <a:latin typeface="+mn-ea"/>
              </a:rPr>
              <a:t>. </a:t>
            </a:r>
          </a:p>
          <a:p>
            <a:pPr marL="457200" lvl="1" indent="0">
              <a:buNone/>
            </a:pP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 한 게임 당 </a:t>
            </a:r>
            <a:r>
              <a:rPr lang="en-US" altLang="ko-KR" sz="1800" dirty="0">
                <a:latin typeface="+mn-ea"/>
              </a:rPr>
              <a:t>2</a:t>
            </a:r>
            <a:r>
              <a:rPr lang="ko-KR" altLang="en-US" sz="1800" dirty="0">
                <a:latin typeface="+mn-ea"/>
              </a:rPr>
              <a:t>번 플레이함</a:t>
            </a:r>
            <a:r>
              <a:rPr lang="en-US" altLang="ko-KR" sz="1800" dirty="0">
                <a:latin typeface="+mn-ea"/>
              </a:rPr>
              <a:t>. + </a:t>
            </a:r>
            <a:r>
              <a:rPr lang="ko-KR" altLang="en-US" sz="1800" dirty="0">
                <a:latin typeface="+mn-ea"/>
              </a:rPr>
              <a:t>마지막에 게임 하나 더함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sz="22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2200" b="1" dirty="0">
                <a:latin typeface="+mn-ea"/>
              </a:rPr>
              <a:t>한 세션은</a:t>
            </a:r>
            <a:r>
              <a:rPr lang="ko-KR" altLang="en-US" sz="2200" dirty="0">
                <a:latin typeface="+mn-ea"/>
              </a:rPr>
              <a:t> </a:t>
            </a:r>
            <a:r>
              <a:rPr lang="en-US" altLang="ko-KR" sz="2200" b="1" dirty="0">
                <a:latin typeface="+mn-ea"/>
              </a:rPr>
              <a:t>10</a:t>
            </a:r>
            <a:r>
              <a:rPr lang="ko-KR" altLang="en-US" sz="2200" b="1" dirty="0">
                <a:latin typeface="+mn-ea"/>
              </a:rPr>
              <a:t>분간 </a:t>
            </a:r>
            <a:r>
              <a:rPr lang="en-US" altLang="ko-KR" sz="2200" dirty="0">
                <a:latin typeface="+mn-ea"/>
              </a:rPr>
              <a:t>(</a:t>
            </a:r>
            <a:r>
              <a:rPr lang="ko-KR" altLang="en-US" sz="2200" dirty="0">
                <a:latin typeface="+mn-ea"/>
              </a:rPr>
              <a:t>휴식 </a:t>
            </a:r>
            <a:r>
              <a:rPr lang="en-US" altLang="ko-KR" sz="2200" dirty="0">
                <a:latin typeface="+mn-ea"/>
              </a:rPr>
              <a:t>1</a:t>
            </a:r>
            <a:r>
              <a:rPr lang="ko-KR" altLang="en-US" sz="2200" dirty="0">
                <a:latin typeface="+mn-ea"/>
              </a:rPr>
              <a:t>분 </a:t>
            </a:r>
            <a:r>
              <a:rPr lang="en-US" altLang="ko-KR" sz="2200" dirty="0">
                <a:latin typeface="+mn-ea"/>
              </a:rPr>
              <a:t>+</a:t>
            </a:r>
            <a:r>
              <a:rPr lang="ko-KR" altLang="en-US" sz="2200" dirty="0">
                <a:latin typeface="+mn-ea"/>
              </a:rPr>
              <a:t> 플레이</a:t>
            </a:r>
            <a:r>
              <a:rPr lang="en-US" altLang="ko-KR" sz="2200" dirty="0">
                <a:latin typeface="+mn-ea"/>
              </a:rPr>
              <a:t> 8</a:t>
            </a:r>
            <a:r>
              <a:rPr lang="ko-KR" altLang="en-US" sz="2200" dirty="0">
                <a:latin typeface="+mn-ea"/>
              </a:rPr>
              <a:t>분 </a:t>
            </a:r>
            <a:r>
              <a:rPr lang="en-US" altLang="ko-KR" sz="2200" dirty="0">
                <a:latin typeface="+mn-ea"/>
              </a:rPr>
              <a:t>+ </a:t>
            </a:r>
            <a:r>
              <a:rPr lang="ko-KR" altLang="en-US" sz="2200" dirty="0">
                <a:latin typeface="+mn-ea"/>
              </a:rPr>
              <a:t>휴식 </a:t>
            </a:r>
            <a:r>
              <a:rPr lang="en-US" altLang="ko-KR" sz="2200" dirty="0">
                <a:latin typeface="+mn-ea"/>
              </a:rPr>
              <a:t>1</a:t>
            </a:r>
            <a:r>
              <a:rPr lang="ko-KR" altLang="en-US" sz="2200" dirty="0">
                <a:latin typeface="+mn-ea"/>
              </a:rPr>
              <a:t>분</a:t>
            </a:r>
            <a:r>
              <a:rPr lang="en-US" altLang="ko-KR" sz="2200" dirty="0">
                <a:latin typeface="+mn-ea"/>
              </a:rPr>
              <a:t>)</a:t>
            </a:r>
            <a:r>
              <a:rPr lang="ko-KR" altLang="en-US" sz="2200" b="1" dirty="0">
                <a:latin typeface="+mn-ea"/>
              </a:rPr>
              <a:t> </a:t>
            </a:r>
            <a:r>
              <a:rPr lang="ko-KR" altLang="en-US" sz="2200" dirty="0">
                <a:latin typeface="+mn-ea"/>
              </a:rPr>
              <a:t>진행됩니다</a:t>
            </a:r>
            <a:r>
              <a:rPr lang="en-US" altLang="ko-KR" sz="2200" dirty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800" b="1" dirty="0"/>
              <a:t>실험 진행 방식은 다음과 같습니다</a:t>
            </a:r>
            <a:r>
              <a:rPr lang="en-US" altLang="ko-KR" sz="3800" b="1" dirty="0"/>
              <a:t>.</a:t>
            </a:r>
            <a:endParaRPr lang="ko-KR" altLang="en-US" sz="3800" b="1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A442C2-9391-45FC-B818-0FA2B9FCA22C}"/>
              </a:ext>
            </a:extLst>
          </p:cNvPr>
          <p:cNvGrpSpPr/>
          <p:nvPr/>
        </p:nvGrpSpPr>
        <p:grpSpPr>
          <a:xfrm>
            <a:off x="1998456" y="4329902"/>
            <a:ext cx="8195084" cy="1203963"/>
            <a:chOff x="3313074" y="4966909"/>
            <a:chExt cx="5650981" cy="8060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BED089C-F082-4DDB-8628-239900570526}"/>
                </a:ext>
              </a:extLst>
            </p:cNvPr>
            <p:cNvSpPr/>
            <p:nvPr/>
          </p:nvSpPr>
          <p:spPr>
            <a:xfrm>
              <a:off x="4332012" y="4966912"/>
              <a:ext cx="3613107" cy="266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/>
                <a:t>플레이 </a:t>
              </a:r>
              <a:r>
                <a:rPr lang="en-US" altLang="ko-KR" sz="1500" dirty="0"/>
                <a:t>(8</a:t>
              </a:r>
              <a:r>
                <a:rPr lang="ko-KR" altLang="en-US" sz="1500" dirty="0"/>
                <a:t>분</a:t>
              </a:r>
              <a:r>
                <a:rPr lang="en-US" altLang="ko-KR" sz="1500" dirty="0"/>
                <a:t>)</a:t>
              </a:r>
              <a:endParaRPr lang="ko-KR" altLang="en-US" sz="15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2F6C3D2-63FA-4DA2-BA84-22AFDA6A0749}"/>
                </a:ext>
              </a:extLst>
            </p:cNvPr>
            <p:cNvSpPr/>
            <p:nvPr/>
          </p:nvSpPr>
          <p:spPr>
            <a:xfrm>
              <a:off x="3313077" y="4966909"/>
              <a:ext cx="971051" cy="26698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/>
                <a:t>휴식 </a:t>
              </a:r>
              <a:r>
                <a:rPr lang="en-US" altLang="ko-KR" sz="1500" dirty="0"/>
                <a:t>(1</a:t>
              </a:r>
              <a:r>
                <a:rPr lang="ko-KR" altLang="en-US" sz="1500" dirty="0"/>
                <a:t>분</a:t>
              </a:r>
              <a:r>
                <a:rPr lang="en-US" altLang="ko-KR" sz="1500" dirty="0"/>
                <a:t>)</a:t>
              </a:r>
              <a:endParaRPr lang="ko-KR" altLang="en-US" sz="15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D4017-83FC-471A-A6BA-C751FAEF5A86}"/>
                </a:ext>
              </a:extLst>
            </p:cNvPr>
            <p:cNvSpPr txBox="1"/>
            <p:nvPr/>
          </p:nvSpPr>
          <p:spPr>
            <a:xfrm>
              <a:off x="5601799" y="5484477"/>
              <a:ext cx="1073529" cy="288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b="1" dirty="0"/>
                <a:t>세션 </a:t>
              </a:r>
              <a:r>
                <a:rPr lang="en-US" altLang="ko-KR" sz="2200" b="1" dirty="0"/>
                <a:t>(10</a:t>
              </a:r>
              <a:r>
                <a:rPr lang="ko-KR" altLang="en-US" sz="2200" b="1" dirty="0"/>
                <a:t>분</a:t>
              </a:r>
              <a:r>
                <a:rPr lang="en-US" altLang="ko-KR" sz="2200" b="1" dirty="0"/>
                <a:t>)</a:t>
              </a:r>
              <a:endParaRPr lang="ko-KR" altLang="en-US" sz="2200" b="1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EF52B2E-8B8C-432E-B656-332952786D00}"/>
                </a:ext>
              </a:extLst>
            </p:cNvPr>
            <p:cNvSpPr/>
            <p:nvPr/>
          </p:nvSpPr>
          <p:spPr>
            <a:xfrm>
              <a:off x="7993003" y="4966912"/>
              <a:ext cx="971052" cy="26698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dirty="0"/>
                <a:t>휴식 </a:t>
              </a:r>
              <a:r>
                <a:rPr lang="en-US" altLang="ko-KR" sz="1500" dirty="0"/>
                <a:t>(1</a:t>
              </a:r>
              <a:r>
                <a:rPr lang="ko-KR" altLang="en-US" sz="1500" dirty="0"/>
                <a:t>분</a:t>
              </a:r>
              <a:r>
                <a:rPr lang="en-US" altLang="ko-KR" sz="1500" dirty="0"/>
                <a:t>)</a:t>
              </a:r>
              <a:endParaRPr lang="ko-KR" altLang="en-US" sz="1500" dirty="0"/>
            </a:p>
          </p:txBody>
        </p:sp>
        <p:sp>
          <p:nvSpPr>
            <p:cNvPr id="19" name="왼쪽 중괄호 18">
              <a:extLst>
                <a:ext uri="{FF2B5EF4-FFF2-40B4-BE49-F238E27FC236}">
                  <a16:creationId xmlns:a16="http://schemas.microsoft.com/office/drawing/2014/main" id="{2C8FDB30-6511-405B-BCEB-74E7D6FAB191}"/>
                </a:ext>
              </a:extLst>
            </p:cNvPr>
            <p:cNvSpPr/>
            <p:nvPr/>
          </p:nvSpPr>
          <p:spPr>
            <a:xfrm rot="16200000">
              <a:off x="6042968" y="2540975"/>
              <a:ext cx="191190" cy="5650978"/>
            </a:xfrm>
            <a:prstGeom prst="leftBrace">
              <a:avLst>
                <a:gd name="adj1" fmla="val 440532"/>
                <a:gd name="adj2" fmla="val 50013"/>
              </a:avLst>
            </a:prstGeom>
            <a:ln w="19050" cmpd="sng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724C6A-B643-41D4-A68C-C2AF58F7DF03}"/>
                  </a:ext>
                </a:extLst>
              </p:cNvPr>
              <p:cNvSpPr txBox="1"/>
              <p:nvPr/>
            </p:nvSpPr>
            <p:spPr>
              <a:xfrm>
                <a:off x="5581220" y="5565607"/>
                <a:ext cx="10295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724C6A-B643-41D4-A68C-C2AF58F7D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220" y="5565607"/>
                <a:ext cx="102955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496B178-D711-0C4C-8B70-7D327266D66A}"/>
              </a:ext>
            </a:extLst>
          </p:cNvPr>
          <p:cNvSpPr txBox="1"/>
          <p:nvPr/>
        </p:nvSpPr>
        <p:spPr>
          <a:xfrm>
            <a:off x="7935233" y="5919550"/>
            <a:ext cx="36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Pre-session : 5</a:t>
            </a:r>
            <a:r>
              <a:rPr lang="ko-KR" altLang="en-US" dirty="0"/>
              <a:t>분 </a:t>
            </a:r>
            <a:r>
              <a:rPr lang="en-US" altLang="ko-KR" dirty="0"/>
              <a:t>(30</a:t>
            </a:r>
            <a:r>
              <a:rPr lang="ko-KR" altLang="en-US" dirty="0"/>
              <a:t>초</a:t>
            </a:r>
            <a:r>
              <a:rPr lang="en-US" altLang="ko-KR" dirty="0"/>
              <a:t>, 4</a:t>
            </a:r>
            <a:r>
              <a:rPr lang="ko-KR" altLang="en-US" dirty="0"/>
              <a:t>분</a:t>
            </a:r>
            <a:r>
              <a:rPr lang="en-US" altLang="ko-KR" dirty="0"/>
              <a:t>, 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4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5A9FA-C4B4-4A07-9C8D-1E7F8BC1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게임 진행 방식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3CB7-9CB2-4E3A-A9B0-39A6197F9D66}"/>
              </a:ext>
            </a:extLst>
          </p:cNvPr>
          <p:cNvSpPr txBox="1"/>
          <p:nvPr/>
        </p:nvSpPr>
        <p:spPr>
          <a:xfrm>
            <a:off x="838200" y="1783525"/>
            <a:ext cx="10727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본 실험은 </a:t>
            </a:r>
            <a:r>
              <a:rPr lang="en-US" altLang="ko-KR" dirty="0"/>
              <a:t>1</a:t>
            </a:r>
            <a:r>
              <a:rPr lang="ko-KR" altLang="en-US" dirty="0"/>
              <a:t>분 휴식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분 게임</a:t>
            </a:r>
            <a:r>
              <a:rPr lang="en-US" altLang="ko-KR" dirty="0"/>
              <a:t>, 1</a:t>
            </a:r>
            <a:r>
              <a:rPr lang="ko-KR" altLang="en-US" dirty="0"/>
              <a:t>분 휴식으로 이루어진 한 게임 블록이 총 </a:t>
            </a:r>
            <a:r>
              <a:rPr lang="en-US" altLang="ko-KR" dirty="0"/>
              <a:t>6</a:t>
            </a:r>
            <a:r>
              <a:rPr lang="ko-KR" altLang="en-US" dirty="0"/>
              <a:t>번 반복되는 방식입니다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sz="600" dirty="0"/>
          </a:p>
          <a:p>
            <a:r>
              <a:rPr lang="en-US" altLang="ko-KR" dirty="0"/>
              <a:t>     - </a:t>
            </a:r>
            <a:r>
              <a:rPr lang="ko-KR" altLang="en-US" dirty="0"/>
              <a:t>게임 중 </a:t>
            </a:r>
            <a:r>
              <a:rPr lang="en-US" altLang="ko-KR" dirty="0"/>
              <a:t>8</a:t>
            </a:r>
            <a:r>
              <a:rPr lang="ko-KR" altLang="en-US" dirty="0"/>
              <a:t>분이 다 된 경우</a:t>
            </a:r>
            <a:r>
              <a:rPr lang="en-US" altLang="ko-KR" dirty="0"/>
              <a:t>, </a:t>
            </a:r>
            <a:r>
              <a:rPr lang="ko-KR" altLang="en-US" dirty="0"/>
              <a:t>게임이 바로 마무리 되고 점수가 합산됩니다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3A1761-108F-4E59-9B82-CE0C7B9F5495}"/>
              </a:ext>
            </a:extLst>
          </p:cNvPr>
          <p:cNvSpPr txBox="1"/>
          <p:nvPr/>
        </p:nvSpPr>
        <p:spPr>
          <a:xfrm>
            <a:off x="838200" y="5639011"/>
            <a:ext cx="9666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각 블록 당 게임의 종류는 달라지며</a:t>
            </a:r>
            <a:r>
              <a:rPr lang="en-US" altLang="ko-KR" dirty="0"/>
              <a:t>, </a:t>
            </a:r>
            <a:r>
              <a:rPr lang="ko-KR" altLang="en-US" dirty="0"/>
              <a:t>한 게임 당 </a:t>
            </a:r>
            <a:r>
              <a:rPr lang="en-US" altLang="ko-KR" dirty="0"/>
              <a:t>2</a:t>
            </a:r>
            <a:r>
              <a:rPr lang="ko-KR" altLang="en-US" dirty="0"/>
              <a:t>번씩 진행되며</a:t>
            </a:r>
            <a:r>
              <a:rPr lang="en-US" altLang="ko-KR" dirty="0"/>
              <a:t>, </a:t>
            </a:r>
            <a:r>
              <a:rPr lang="ko-KR" altLang="en-US" dirty="0"/>
              <a:t>그 순서는 무작위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;  </a:t>
            </a:r>
            <a:r>
              <a:rPr lang="en-US" altLang="ko-KR" dirty="0" err="1"/>
              <a:t>Enduro</a:t>
            </a:r>
            <a:r>
              <a:rPr lang="en-US" altLang="ko-KR" dirty="0"/>
              <a:t>, </a:t>
            </a:r>
            <a:r>
              <a:rPr lang="en-US" altLang="ko-KR" dirty="0" err="1"/>
              <a:t>SpaceInvader</a:t>
            </a:r>
            <a:r>
              <a:rPr lang="en-US" altLang="ko-KR" dirty="0"/>
              <a:t>, </a:t>
            </a:r>
            <a:r>
              <a:rPr lang="en-US" altLang="ko-KR" dirty="0" err="1"/>
              <a:t>MsPackman</a:t>
            </a:r>
            <a:endParaRPr lang="ko-KR" alt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DE99D-3910-4749-AC44-E2E3661D6CFA}"/>
              </a:ext>
            </a:extLst>
          </p:cNvPr>
          <p:cNvGrpSpPr/>
          <p:nvPr/>
        </p:nvGrpSpPr>
        <p:grpSpPr>
          <a:xfrm>
            <a:off x="936424" y="2715039"/>
            <a:ext cx="10319152" cy="2286514"/>
            <a:chOff x="1321295" y="2615026"/>
            <a:chExt cx="10319152" cy="228651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79675E-2BFE-4430-BE45-15F74EBFCDC9}"/>
                </a:ext>
              </a:extLst>
            </p:cNvPr>
            <p:cNvSpPr txBox="1"/>
            <p:nvPr/>
          </p:nvSpPr>
          <p:spPr>
            <a:xfrm>
              <a:off x="6301976" y="4358425"/>
              <a:ext cx="357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….</a:t>
              </a:r>
              <a:endParaRPr lang="ko-KR" altLang="en-US" sz="14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5C4AFB-2306-F641-86BF-44D8CF2131CD}"/>
                </a:ext>
              </a:extLst>
            </p:cNvPr>
            <p:cNvGrpSpPr/>
            <p:nvPr/>
          </p:nvGrpSpPr>
          <p:grpSpPr>
            <a:xfrm>
              <a:off x="1321295" y="2615026"/>
              <a:ext cx="10319152" cy="2286514"/>
              <a:chOff x="1539088" y="2590638"/>
              <a:chExt cx="10319152" cy="2286514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BC4B773-8D8A-4348-BE64-84495D9CDFBF}"/>
                  </a:ext>
                </a:extLst>
              </p:cNvPr>
              <p:cNvGrpSpPr/>
              <p:nvPr/>
            </p:nvGrpSpPr>
            <p:grpSpPr>
              <a:xfrm>
                <a:off x="1539088" y="3539372"/>
                <a:ext cx="8763759" cy="615639"/>
                <a:chOff x="1403286" y="2672628"/>
                <a:chExt cx="8763759" cy="615639"/>
              </a:xfrm>
            </p:grpSpPr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3530E9B3-6576-4BE0-8761-D5FFE348FFBD}"/>
                    </a:ext>
                  </a:extLst>
                </p:cNvPr>
                <p:cNvSpPr/>
                <p:nvPr/>
              </p:nvSpPr>
              <p:spPr>
                <a:xfrm>
                  <a:off x="1629623" y="2672632"/>
                  <a:ext cx="977775" cy="6156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FFA79011-5694-4894-B47B-941E5232BF68}"/>
                    </a:ext>
                  </a:extLst>
                </p:cNvPr>
                <p:cNvSpPr/>
                <p:nvPr/>
              </p:nvSpPr>
              <p:spPr>
                <a:xfrm>
                  <a:off x="2607398" y="2672631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F105C05A-68B3-457F-9C3E-941769A133C0}"/>
                    </a:ext>
                  </a:extLst>
                </p:cNvPr>
                <p:cNvSpPr/>
                <p:nvPr/>
              </p:nvSpPr>
              <p:spPr>
                <a:xfrm>
                  <a:off x="1403286" y="2672631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959B2C87-6D07-4BE6-AB2A-F424F604A74D}"/>
                    </a:ext>
                  </a:extLst>
                </p:cNvPr>
                <p:cNvSpPr/>
                <p:nvPr/>
              </p:nvSpPr>
              <p:spPr>
                <a:xfrm>
                  <a:off x="3096285" y="2672632"/>
                  <a:ext cx="977775" cy="6156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E2C7E425-CDA9-44C9-9A11-8601F920FF0C}"/>
                    </a:ext>
                  </a:extLst>
                </p:cNvPr>
                <p:cNvSpPr/>
                <p:nvPr/>
              </p:nvSpPr>
              <p:spPr>
                <a:xfrm>
                  <a:off x="4074060" y="2672631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C8F486E-5FD6-496B-A618-682241B7CF99}"/>
                    </a:ext>
                  </a:extLst>
                </p:cNvPr>
                <p:cNvSpPr/>
                <p:nvPr/>
              </p:nvSpPr>
              <p:spPr>
                <a:xfrm>
                  <a:off x="2869948" y="2672631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E3F4AA9C-B302-4123-873F-42B45D583A34}"/>
                    </a:ext>
                  </a:extLst>
                </p:cNvPr>
                <p:cNvSpPr/>
                <p:nvPr/>
              </p:nvSpPr>
              <p:spPr>
                <a:xfrm>
                  <a:off x="4562947" y="2672631"/>
                  <a:ext cx="977775" cy="6156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2F23064-115A-40E5-A61D-BA5C4E8E8D19}"/>
                    </a:ext>
                  </a:extLst>
                </p:cNvPr>
                <p:cNvSpPr/>
                <p:nvPr/>
              </p:nvSpPr>
              <p:spPr>
                <a:xfrm>
                  <a:off x="5540722" y="2672630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6E36B576-0FE3-417A-9D11-C314FD807D88}"/>
                    </a:ext>
                  </a:extLst>
                </p:cNvPr>
                <p:cNvSpPr/>
                <p:nvPr/>
              </p:nvSpPr>
              <p:spPr>
                <a:xfrm>
                  <a:off x="4336610" y="2672630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0E80906-8DD1-4804-AF36-54904968195F}"/>
                    </a:ext>
                  </a:extLst>
                </p:cNvPr>
                <p:cNvSpPr/>
                <p:nvPr/>
              </p:nvSpPr>
              <p:spPr>
                <a:xfrm>
                  <a:off x="6029609" y="2672631"/>
                  <a:ext cx="977775" cy="6156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13B91852-6E3D-44FB-8E73-40245CAF2D52}"/>
                    </a:ext>
                  </a:extLst>
                </p:cNvPr>
                <p:cNvSpPr/>
                <p:nvPr/>
              </p:nvSpPr>
              <p:spPr>
                <a:xfrm>
                  <a:off x="7007384" y="2672630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9DF83EB-491F-413F-A52E-87BAA5A16723}"/>
                    </a:ext>
                  </a:extLst>
                </p:cNvPr>
                <p:cNvSpPr/>
                <p:nvPr/>
              </p:nvSpPr>
              <p:spPr>
                <a:xfrm>
                  <a:off x="5803272" y="2672630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E4AE89C-8B9C-4E04-B920-B9E36011EEB7}"/>
                    </a:ext>
                  </a:extLst>
                </p:cNvPr>
                <p:cNvSpPr/>
                <p:nvPr/>
              </p:nvSpPr>
              <p:spPr>
                <a:xfrm>
                  <a:off x="7496271" y="2672630"/>
                  <a:ext cx="977775" cy="6156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8A0097C-83FC-43CA-9519-3EDEF24C27C6}"/>
                    </a:ext>
                  </a:extLst>
                </p:cNvPr>
                <p:cNvSpPr/>
                <p:nvPr/>
              </p:nvSpPr>
              <p:spPr>
                <a:xfrm>
                  <a:off x="8474046" y="2672629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9F8BED1-F071-4D8B-9E5F-BBF24D0C68B6}"/>
                    </a:ext>
                  </a:extLst>
                </p:cNvPr>
                <p:cNvSpPr/>
                <p:nvPr/>
              </p:nvSpPr>
              <p:spPr>
                <a:xfrm>
                  <a:off x="7269934" y="2672629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92FE79F6-6453-4F3F-BF48-3B830619844F}"/>
                    </a:ext>
                  </a:extLst>
                </p:cNvPr>
                <p:cNvSpPr/>
                <p:nvPr/>
              </p:nvSpPr>
              <p:spPr>
                <a:xfrm>
                  <a:off x="8962933" y="2672629"/>
                  <a:ext cx="977775" cy="6156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88D7C09-35CD-4E11-AD0C-55DB66CAC847}"/>
                    </a:ext>
                  </a:extLst>
                </p:cNvPr>
                <p:cNvSpPr/>
                <p:nvPr/>
              </p:nvSpPr>
              <p:spPr>
                <a:xfrm>
                  <a:off x="9940708" y="2672628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8F9A3C95-59F0-4EC1-9A6C-5E2938966829}"/>
                    </a:ext>
                  </a:extLst>
                </p:cNvPr>
                <p:cNvSpPr/>
                <p:nvPr/>
              </p:nvSpPr>
              <p:spPr>
                <a:xfrm>
                  <a:off x="8736596" y="2672628"/>
                  <a:ext cx="226337" cy="61563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98746C67-6B60-4C71-9556-30DF25735109}"/>
                  </a:ext>
                </a:extLst>
              </p:cNvPr>
              <p:cNvCxnSpPr/>
              <p:nvPr/>
            </p:nvCxnSpPr>
            <p:spPr>
              <a:xfrm>
                <a:off x="9339738" y="4035455"/>
                <a:ext cx="0" cy="4255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D30486-9DD2-44C5-877A-99F3440119CA}"/>
                  </a:ext>
                </a:extLst>
              </p:cNvPr>
              <p:cNvSpPr txBox="1"/>
              <p:nvPr/>
            </p:nvSpPr>
            <p:spPr>
              <a:xfrm>
                <a:off x="8868957" y="4488106"/>
                <a:ext cx="12061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게임</a:t>
                </a:r>
                <a:r>
                  <a:rPr lang="en-US" altLang="ko-KR" sz="1400" dirty="0"/>
                  <a:t>(8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2A454A1E-7245-4388-97EB-9F7AFB08A3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86237" y="4155008"/>
                <a:ext cx="1" cy="3059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1980F5A-29A5-4C99-86F8-C836A779E6D7}"/>
                  </a:ext>
                </a:extLst>
              </p:cNvPr>
              <p:cNvSpPr txBox="1"/>
              <p:nvPr/>
            </p:nvSpPr>
            <p:spPr>
              <a:xfrm>
                <a:off x="9720404" y="4488107"/>
                <a:ext cx="9316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휴식</a:t>
                </a:r>
                <a:r>
                  <a:rPr lang="en-US" altLang="ko-KR" sz="1400" dirty="0"/>
                  <a:t>(1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30" name="오른쪽 중괄호 29">
                <a:extLst>
                  <a:ext uri="{FF2B5EF4-FFF2-40B4-BE49-F238E27FC236}">
                    <a16:creationId xmlns:a16="http://schemas.microsoft.com/office/drawing/2014/main" id="{5C35E4E3-B601-4E52-96BF-15420F6961E0}"/>
                  </a:ext>
                </a:extLst>
              </p:cNvPr>
              <p:cNvSpPr/>
              <p:nvPr/>
            </p:nvSpPr>
            <p:spPr>
              <a:xfrm rot="5400000">
                <a:off x="2142273" y="3645839"/>
                <a:ext cx="226337" cy="1432707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4E9EAA-85CD-485F-A34C-025E62ADCD12}"/>
                  </a:ext>
                </a:extLst>
              </p:cNvPr>
              <p:cNvSpPr txBox="1"/>
              <p:nvPr/>
            </p:nvSpPr>
            <p:spPr>
              <a:xfrm>
                <a:off x="1562162" y="4569375"/>
                <a:ext cx="1552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게임 블록</a:t>
                </a:r>
                <a:r>
                  <a:rPr lang="en-US" altLang="ko-KR" sz="1400" dirty="0"/>
                  <a:t>1(10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33" name="오른쪽 중괄호 32">
                <a:extLst>
                  <a:ext uri="{FF2B5EF4-FFF2-40B4-BE49-F238E27FC236}">
                    <a16:creationId xmlns:a16="http://schemas.microsoft.com/office/drawing/2014/main" id="{4227ABFE-9992-4711-AFC5-F7ED96D954B5}"/>
                  </a:ext>
                </a:extLst>
              </p:cNvPr>
              <p:cNvSpPr/>
              <p:nvPr/>
            </p:nvSpPr>
            <p:spPr>
              <a:xfrm rot="16200000">
                <a:off x="5736302" y="-1121187"/>
                <a:ext cx="369331" cy="8763759"/>
              </a:xfrm>
              <a:prstGeom prst="rightBrace">
                <a:avLst>
                  <a:gd name="adj1" fmla="val 8333"/>
                  <a:gd name="adj2" fmla="val 31818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693E3C-A159-44C2-9128-259FCA1C5E56}"/>
                  </a:ext>
                </a:extLst>
              </p:cNvPr>
              <p:cNvSpPr txBox="1"/>
              <p:nvPr/>
            </p:nvSpPr>
            <p:spPr>
              <a:xfrm>
                <a:off x="3320992" y="2674231"/>
                <a:ext cx="20040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6 </a:t>
                </a:r>
                <a:r>
                  <a:rPr lang="ko-KR" altLang="en-US" sz="1400" dirty="0"/>
                  <a:t>블록</a:t>
                </a:r>
                <a:r>
                  <a:rPr lang="en-US" altLang="ko-KR" sz="1400" dirty="0"/>
                  <a:t>(10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x6 = 60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36" name="오른쪽 중괄호 35">
                <a:extLst>
                  <a:ext uri="{FF2B5EF4-FFF2-40B4-BE49-F238E27FC236}">
                    <a16:creationId xmlns:a16="http://schemas.microsoft.com/office/drawing/2014/main" id="{C24256AD-C716-4AA8-92E8-08902839F03D}"/>
                  </a:ext>
                </a:extLst>
              </p:cNvPr>
              <p:cNvSpPr/>
              <p:nvPr/>
            </p:nvSpPr>
            <p:spPr>
              <a:xfrm rot="5400000">
                <a:off x="3622390" y="3645838"/>
                <a:ext cx="226337" cy="1432707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0C6875E-8B7B-442D-9CBE-89DF95AAEBDA}"/>
                  </a:ext>
                </a:extLst>
              </p:cNvPr>
              <p:cNvSpPr txBox="1"/>
              <p:nvPr/>
            </p:nvSpPr>
            <p:spPr>
              <a:xfrm>
                <a:off x="3042279" y="4569374"/>
                <a:ext cx="1552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게임 블록</a:t>
                </a:r>
                <a:r>
                  <a:rPr lang="en-US" altLang="ko-KR" sz="1400" dirty="0"/>
                  <a:t>2(10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38" name="오른쪽 중괄호 37">
                <a:extLst>
                  <a:ext uri="{FF2B5EF4-FFF2-40B4-BE49-F238E27FC236}">
                    <a16:creationId xmlns:a16="http://schemas.microsoft.com/office/drawing/2014/main" id="{8FCBA286-FA4F-4F25-84D9-AFD92C3A0457}"/>
                  </a:ext>
                </a:extLst>
              </p:cNvPr>
              <p:cNvSpPr/>
              <p:nvPr/>
            </p:nvSpPr>
            <p:spPr>
              <a:xfrm rot="5400000">
                <a:off x="5088600" y="3645533"/>
                <a:ext cx="226337" cy="1432707"/>
              </a:xfrm>
              <a:prstGeom prst="rightBrac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77A38A-C5C9-415D-80F8-F4D989CD769E}"/>
                  </a:ext>
                </a:extLst>
              </p:cNvPr>
              <p:cNvSpPr txBox="1"/>
              <p:nvPr/>
            </p:nvSpPr>
            <p:spPr>
              <a:xfrm>
                <a:off x="4508489" y="4569069"/>
                <a:ext cx="15520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게임 블록</a:t>
                </a:r>
                <a:r>
                  <a:rPr lang="en-US" altLang="ko-KR" sz="1400" dirty="0"/>
                  <a:t>3(10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sp>
            <p:nvSpPr>
              <p:cNvPr id="41" name="직사각형 2">
                <a:extLst>
                  <a:ext uri="{FF2B5EF4-FFF2-40B4-BE49-F238E27FC236}">
                    <a16:creationId xmlns:a16="http://schemas.microsoft.com/office/drawing/2014/main" id="{68768816-C7E8-5349-B8C4-CF19BFFC32AC}"/>
                  </a:ext>
                </a:extLst>
              </p:cNvPr>
              <p:cNvSpPr/>
              <p:nvPr/>
            </p:nvSpPr>
            <p:spPr>
              <a:xfrm>
                <a:off x="10563516" y="3539372"/>
                <a:ext cx="977775" cy="61563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7">
                <a:extLst>
                  <a:ext uri="{FF2B5EF4-FFF2-40B4-BE49-F238E27FC236}">
                    <a16:creationId xmlns:a16="http://schemas.microsoft.com/office/drawing/2014/main" id="{05235333-979C-754B-9682-6BE28373571E}"/>
                  </a:ext>
                </a:extLst>
              </p:cNvPr>
              <p:cNvSpPr/>
              <p:nvPr/>
            </p:nvSpPr>
            <p:spPr>
              <a:xfrm>
                <a:off x="10337179" y="3539371"/>
                <a:ext cx="226337" cy="61563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39D43B-1C34-3E4E-8809-CBF0D3FC50D0}"/>
                  </a:ext>
                </a:extLst>
              </p:cNvPr>
              <p:cNvSpPr txBox="1"/>
              <p:nvPr/>
            </p:nvSpPr>
            <p:spPr>
              <a:xfrm>
                <a:off x="10652069" y="2590638"/>
                <a:ext cx="12061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새로운</a:t>
                </a:r>
                <a:endParaRPr lang="en-US" altLang="ko-KR" sz="1400" dirty="0"/>
              </a:p>
              <a:p>
                <a:r>
                  <a:rPr lang="ko-KR" altLang="en-US" sz="1400" dirty="0"/>
                  <a:t>게임</a:t>
                </a:r>
                <a:r>
                  <a:rPr lang="en-US" altLang="ko-KR" sz="1400" dirty="0"/>
                  <a:t>(8</a:t>
                </a:r>
                <a:r>
                  <a:rPr lang="ko-KR" altLang="en-US" sz="1400" dirty="0"/>
                  <a:t>분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  <p:cxnSp>
            <p:nvCxnSpPr>
              <p:cNvPr id="44" name="직선 화살표 연결선 24">
                <a:extLst>
                  <a:ext uri="{FF2B5EF4-FFF2-40B4-BE49-F238E27FC236}">
                    <a16:creationId xmlns:a16="http://schemas.microsoft.com/office/drawing/2014/main" id="{DE748DF5-E8D8-B746-85FE-CB4B345E000A}"/>
                  </a:ext>
                </a:extLst>
              </p:cNvPr>
              <p:cNvCxnSpPr>
                <a:cxnSpLocks/>
                <a:endCxn id="41" idx="0"/>
              </p:cNvCxnSpPr>
              <p:nvPr/>
            </p:nvCxnSpPr>
            <p:spPr>
              <a:xfrm>
                <a:off x="11052403" y="3113858"/>
                <a:ext cx="1" cy="425514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4675C4E-22DD-8C4B-BA8C-7A7FAE397082}"/>
              </a:ext>
            </a:extLst>
          </p:cNvPr>
          <p:cNvSpPr txBox="1"/>
          <p:nvPr/>
        </p:nvSpPr>
        <p:spPr>
          <a:xfrm>
            <a:off x="7887731" y="641938"/>
            <a:ext cx="36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Pre-session : 5</a:t>
            </a:r>
            <a:r>
              <a:rPr lang="ko-KR" altLang="en-US" dirty="0"/>
              <a:t>분 </a:t>
            </a:r>
            <a:r>
              <a:rPr lang="en-US" altLang="ko-KR" dirty="0"/>
              <a:t>(30</a:t>
            </a:r>
            <a:r>
              <a:rPr lang="ko-KR" altLang="en-US" dirty="0"/>
              <a:t>초</a:t>
            </a:r>
            <a:r>
              <a:rPr lang="en-US" altLang="ko-KR" dirty="0"/>
              <a:t>, 4</a:t>
            </a:r>
            <a:r>
              <a:rPr lang="ko-KR" altLang="en-US" dirty="0"/>
              <a:t>분</a:t>
            </a:r>
            <a:r>
              <a:rPr lang="en-US" altLang="ko-KR" dirty="0"/>
              <a:t>, 30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4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b="1" dirty="0"/>
              <a:t>준비 화면에서</a:t>
            </a:r>
            <a:r>
              <a:rPr lang="en-US" altLang="ko-KR" sz="3500" b="1" dirty="0"/>
              <a:t> </a:t>
            </a:r>
            <a:r>
              <a:rPr lang="en-US" altLang="ko-KR" sz="3500" dirty="0"/>
              <a:t>t</a:t>
            </a:r>
            <a:r>
              <a:rPr lang="ko-KR" altLang="en-US" sz="3500" b="1" dirty="0"/>
              <a:t> 버튼을 누르면 세션이 시작됩니다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E3642A0-2B29-4055-8C94-68C52640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84" y="1690688"/>
            <a:ext cx="8124232" cy="45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5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b="1" dirty="0"/>
              <a:t>게임을 플레이 합니다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1509CB-D610-4E51-A605-2ACD3075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962" y="1690688"/>
            <a:ext cx="7402075" cy="419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3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500" b="1" dirty="0"/>
              <a:t>판 종료 조건 서술 필요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471912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2244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 b="1" dirty="0"/>
              <a:t>한 판이 끝나면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목숨 하나 잃음</a:t>
            </a:r>
            <a:r>
              <a:rPr lang="en-US" altLang="ko-KR" sz="3500" b="1" dirty="0"/>
              <a:t>)</a:t>
            </a:r>
            <a:r>
              <a:rPr lang="ko-KR" altLang="en-US" sz="3500" b="1" dirty="0"/>
              <a:t> </a:t>
            </a:r>
            <a:br>
              <a:rPr lang="en-US" altLang="ko-KR" sz="3500" b="1" dirty="0"/>
            </a:br>
            <a:r>
              <a:rPr lang="ko-KR" altLang="en-US" sz="3500" b="1" dirty="0"/>
              <a:t>새로운 판이 시작됩니다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95DCA4-981B-48A6-B214-52CC5298C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534" y="1926662"/>
            <a:ext cx="7194931" cy="40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86150B95-1959-4B3F-A6C5-4E9278F7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26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 b="1" dirty="0"/>
              <a:t>끝이 나면</a:t>
            </a:r>
            <a:r>
              <a:rPr lang="en-US" altLang="ko-KR" sz="3500" b="1" dirty="0"/>
              <a:t>(</a:t>
            </a:r>
            <a:r>
              <a:rPr lang="ko-KR" altLang="en-US" sz="3500" b="1" dirty="0"/>
              <a:t>두 개의 목숨을 잃으면</a:t>
            </a:r>
            <a:r>
              <a:rPr lang="en-US" altLang="ko-KR" sz="3500" b="1" dirty="0"/>
              <a:t>)</a:t>
            </a:r>
            <a:r>
              <a:rPr lang="ko-KR" altLang="en-US" sz="3500" b="1" dirty="0"/>
              <a:t> </a:t>
            </a:r>
            <a:br>
              <a:rPr lang="en-US" altLang="ko-KR" sz="3500" b="1" dirty="0"/>
            </a:br>
            <a:r>
              <a:rPr lang="ko-KR" altLang="en-US" sz="3500" b="1" dirty="0"/>
              <a:t>해당 점수가 표시됩니다</a:t>
            </a:r>
            <a:r>
              <a:rPr lang="en-US" altLang="ko-KR" sz="3500" b="1" dirty="0"/>
              <a:t>.</a:t>
            </a:r>
            <a:endParaRPr lang="ko-KR" altLang="en-US" sz="3500" b="1" dirty="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5AEF925-AE2E-4612-A365-FBBC16CEF1D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80387" y="1916830"/>
            <a:ext cx="7631226" cy="43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7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1996</Words>
  <Application>Microsoft Office PowerPoint</Application>
  <PresentationFormat>와이드스크린</PresentationFormat>
  <Paragraphs>287</Paragraphs>
  <Slides>28</Slides>
  <Notes>16</Notes>
  <HiddenSlides>7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Cambria Math</vt:lpstr>
      <vt:lpstr>CMU Sans Serif</vt:lpstr>
      <vt:lpstr>Office Theme</vt:lpstr>
      <vt:lpstr>실험 설명</vt:lpstr>
      <vt:lpstr>목차</vt:lpstr>
      <vt:lpstr>실험 진행 방식은 다음과 같습니다.</vt:lpstr>
      <vt:lpstr>1. 게임 진행 방식</vt:lpstr>
      <vt:lpstr>준비 화면에서 t 버튼을 누르면 세션이 시작됩니다.</vt:lpstr>
      <vt:lpstr>게임을 플레이 합니다.</vt:lpstr>
      <vt:lpstr>판 종료 조건 서술 필요.</vt:lpstr>
      <vt:lpstr>한 판이 끝나면(목숨 하나 잃음)  새로운 판이 시작됩니다.</vt:lpstr>
      <vt:lpstr>끝이 나면(두 개의 목숨을 잃으면)  해당 점수가 표시됩니다.</vt:lpstr>
      <vt:lpstr>이렇게 여러 판을 플레이하다 세션 진행 시간이 다 되면, 세션이 종료되며 각 판에서 받은 점수의 총 합이 보여집니다.</vt:lpstr>
      <vt:lpstr>★게임의 전반적인 안내 사항★</vt:lpstr>
      <vt:lpstr>★게임의 전반적인 안내 사항★</vt:lpstr>
      <vt:lpstr>게임 인터페이스 수정 및 점수 취득 방식에 해당되는 패턴 안내 (다음장)</vt:lpstr>
      <vt:lpstr>게임 인터페이스 수정 및 점수 취득 방식에 해당되는 패턴 안내 (다음장)</vt:lpstr>
      <vt:lpstr>★게임의 전반적인 안내 사항★</vt:lpstr>
      <vt:lpstr>★게임의 전반적인 안내 사항★</vt:lpstr>
      <vt:lpstr>★게임의 전반적인 안내 사항★</vt:lpstr>
      <vt:lpstr>2. 게임 설명 –Seaquest</vt:lpstr>
      <vt:lpstr>2. 게임 설명 –Seaquest</vt:lpstr>
      <vt:lpstr>2. 게임 설명 -SpaceInvaders</vt:lpstr>
      <vt:lpstr>2. 게임 설명 -SpaceInvader</vt:lpstr>
      <vt:lpstr>2. 게임 설명 -MsPacman</vt:lpstr>
      <vt:lpstr>2. 게임 설명 -MsPacman</vt:lpstr>
      <vt:lpstr>2. 게임 설명 –Breakout</vt:lpstr>
      <vt:lpstr>2. 게임 설명 –Pitfall</vt:lpstr>
      <vt:lpstr>2. 게임 설명 –Kangaroo</vt:lpstr>
      <vt:lpstr>2. 게임 설명 –Asterix</vt:lpstr>
      <vt:lpstr>3. ★인센티브 산정 방식★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실험 설명</dc:title>
  <dc:creator>Microsoft Office User</dc:creator>
  <cp:lastModifiedBy>kmh</cp:lastModifiedBy>
  <cp:revision>129</cp:revision>
  <dcterms:created xsi:type="dcterms:W3CDTF">2022-02-02T07:32:43Z</dcterms:created>
  <dcterms:modified xsi:type="dcterms:W3CDTF">2022-07-25T08:20:30Z</dcterms:modified>
</cp:coreProperties>
</file>